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7" r:id="rId2"/>
    <p:sldMasterId id="2147483699" r:id="rId3"/>
  </p:sldMasterIdLst>
  <p:notesMasterIdLst>
    <p:notesMasterId r:id="rId40"/>
  </p:notesMasterIdLst>
  <p:handoutMasterIdLst>
    <p:handoutMasterId r:id="rId41"/>
  </p:handoutMasterIdLst>
  <p:sldIdLst>
    <p:sldId id="5580" r:id="rId4"/>
    <p:sldId id="258" r:id="rId5"/>
    <p:sldId id="36843" r:id="rId6"/>
    <p:sldId id="4228" r:id="rId7"/>
    <p:sldId id="5579" r:id="rId8"/>
    <p:sldId id="259" r:id="rId9"/>
    <p:sldId id="260" r:id="rId10"/>
    <p:sldId id="36844" r:id="rId11"/>
    <p:sldId id="508" r:id="rId12"/>
    <p:sldId id="449" r:id="rId13"/>
    <p:sldId id="36845" r:id="rId14"/>
    <p:sldId id="4218" r:id="rId15"/>
    <p:sldId id="269" r:id="rId16"/>
    <p:sldId id="270" r:id="rId17"/>
    <p:sldId id="36821" r:id="rId18"/>
    <p:sldId id="36834" r:id="rId19"/>
    <p:sldId id="630" r:id="rId20"/>
    <p:sldId id="323" r:id="rId21"/>
    <p:sldId id="36836" r:id="rId22"/>
    <p:sldId id="4219" r:id="rId23"/>
    <p:sldId id="2147482394" r:id="rId24"/>
    <p:sldId id="2147482395" r:id="rId25"/>
    <p:sldId id="322" r:id="rId26"/>
    <p:sldId id="2147482393" r:id="rId27"/>
    <p:sldId id="4230" r:id="rId28"/>
    <p:sldId id="36846" r:id="rId29"/>
    <p:sldId id="302" r:id="rId30"/>
    <p:sldId id="2147482392" r:id="rId31"/>
    <p:sldId id="36847" r:id="rId32"/>
    <p:sldId id="291" r:id="rId33"/>
    <p:sldId id="36819" r:id="rId34"/>
    <p:sldId id="286" r:id="rId35"/>
    <p:sldId id="287" r:id="rId36"/>
    <p:sldId id="288" r:id="rId37"/>
    <p:sldId id="296" r:id="rId38"/>
    <p:sldId id="298" r:id="rId39"/>
  </p:sldIdLst>
  <p:sldSz cx="12192000" cy="6858000"/>
  <p:notesSz cx="6807200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36A2"/>
    <a:srgbClr val="FFC000"/>
    <a:srgbClr val="FF1A76"/>
    <a:srgbClr val="AE79D5"/>
    <a:srgbClr val="E8D9F3"/>
    <a:srgbClr val="CC9900"/>
    <a:srgbClr val="FFCCCC"/>
    <a:srgbClr val="FFD9EC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7" autoAdjust="0"/>
    <p:restoredTop sz="94269" autoAdjust="0"/>
  </p:normalViewPr>
  <p:slideViewPr>
    <p:cSldViewPr snapToGrid="0">
      <p:cViewPr varScale="1">
        <p:scale>
          <a:sx n="84" d="100"/>
          <a:sy n="84" d="100"/>
        </p:scale>
        <p:origin x="72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\&#3591;&#3610;&#3611;&#3619;&#3632;&#3617;&#3634;&#3603;&#3616;&#3634;&#3614;&#3619;&#3623;&#3617;\&#3619;&#3634;&#3618;&#3621;&#3632;&#3648;&#3629;&#3637;&#3618;&#3604;&#3591;&#3610;%20&#3588;&#3588;.%20&#3611;&#3637;%202565%20(&#3627;&#3621;&#3633;&#3591;&#3611;&#3619;&#3633;&#3610;&#3621;&#3604;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1.03</c:v>
                </c:pt>
                <c:pt idx="1">
                  <c:v>21.83</c:v>
                </c:pt>
                <c:pt idx="2">
                  <c:v>77.14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93-4FCF-863E-EA769C42EC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32826624"/>
        <c:axId val="132837760"/>
      </c:barChart>
      <c:catAx>
        <c:axId val="132826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2837760"/>
        <c:crosses val="autoZero"/>
        <c:auto val="1"/>
        <c:lblAlgn val="ctr"/>
        <c:lblOffset val="100"/>
        <c:noMultiLvlLbl val="0"/>
      </c:catAx>
      <c:valAx>
        <c:axId val="1328377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2826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1.78</c:v>
                </c:pt>
                <c:pt idx="1">
                  <c:v>19.170000000000002</c:v>
                </c:pt>
                <c:pt idx="2">
                  <c:v>79.05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78-40C9-953F-930EFC741A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33139456"/>
        <c:axId val="211919232"/>
      </c:barChart>
      <c:catAx>
        <c:axId val="1331394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1919232"/>
        <c:crosses val="autoZero"/>
        <c:auto val="1"/>
        <c:lblAlgn val="ctr"/>
        <c:lblOffset val="100"/>
        <c:noMultiLvlLbl val="0"/>
      </c:catAx>
      <c:valAx>
        <c:axId val="211919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3139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A000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24.74</c:v>
                </c:pt>
                <c:pt idx="1">
                  <c:v>28.65</c:v>
                </c:pt>
                <c:pt idx="2">
                  <c:v>46.61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93-4FCF-863E-EA769C42EC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32826624"/>
        <c:axId val="132837760"/>
      </c:barChart>
      <c:catAx>
        <c:axId val="132826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2837760"/>
        <c:crosses val="autoZero"/>
        <c:auto val="1"/>
        <c:lblAlgn val="ctr"/>
        <c:lblOffset val="100"/>
        <c:noMultiLvlLbl val="0"/>
      </c:catAx>
      <c:valAx>
        <c:axId val="1328377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2826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25.32</c:v>
                </c:pt>
                <c:pt idx="1">
                  <c:v>25.03</c:v>
                </c:pt>
                <c:pt idx="2">
                  <c:v>49.65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78-40C9-953F-930EFC741A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33139456"/>
        <c:axId val="211919232"/>
      </c:barChart>
      <c:catAx>
        <c:axId val="1331394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1919232"/>
        <c:crosses val="autoZero"/>
        <c:auto val="1"/>
        <c:lblAlgn val="ctr"/>
        <c:lblOffset val="100"/>
        <c:noMultiLvlLbl val="0"/>
      </c:catAx>
      <c:valAx>
        <c:axId val="211919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3139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1430097014167464E-3"/>
          <c:y val="1.9971304739345296E-2"/>
          <c:w val="0.99285699029858321"/>
          <c:h val="0.98002869526065473"/>
        </c:manualLayout>
      </c:layout>
      <c:pie3DChart>
        <c:varyColors val="1"/>
        <c:ser>
          <c:idx val="0"/>
          <c:order val="0"/>
          <c:explosion val="10"/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8733-41DE-AEEF-87287E244175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8733-41DE-AEEF-87287E244175}"/>
              </c:ext>
            </c:extLst>
          </c:dPt>
          <c:dLbls>
            <c:delete val="1"/>
          </c:dLbls>
          <c:cat>
            <c:strRef>
              <c:f>'เทียบประจำ-ลงทุน'!$E$5:$F$5</c:f>
              <c:strCache>
                <c:ptCount val="2"/>
                <c:pt idx="0">
                  <c:v>รายจ่ายประจำ</c:v>
                </c:pt>
                <c:pt idx="1">
                  <c:v>รายจ่ายลงทุน</c:v>
                </c:pt>
              </c:strCache>
            </c:strRef>
          </c:cat>
          <c:val>
            <c:numRef>
              <c:f>'เทียบประจำ-ลงทุน'!$E$6:$F$6</c:f>
              <c:numCache>
                <c:formatCode>_(* #,##0.0000_);_(* \(#,##0.0000\);_(* "-"??_);_(@_)</c:formatCode>
                <c:ptCount val="2"/>
                <c:pt idx="0">
                  <c:v>26076.730600000003</c:v>
                </c:pt>
                <c:pt idx="1">
                  <c:v>182378.50299999997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33-41DE-AEEF-87287E244175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9575" cy="49847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41" y="3"/>
            <a:ext cx="2949575" cy="49847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r">
              <a:defRPr sz="1200"/>
            </a:lvl1pPr>
          </a:lstStyle>
          <a:p>
            <a:fld id="{11D97CB7-E874-4E26-8780-C49442F61599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41" y="9440863"/>
            <a:ext cx="2949575" cy="498475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r">
              <a:defRPr sz="1200"/>
            </a:lvl1pPr>
          </a:lstStyle>
          <a:p>
            <a:fld id="{3A6ABB24-488B-4547-9AAC-1B0E9925FFE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69494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49786" cy="498693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8693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r">
              <a:defRPr sz="1200"/>
            </a:lvl1pPr>
          </a:lstStyle>
          <a:p>
            <a:fld id="{623267EC-C800-4B1C-BECF-CF44CF8066B5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5" rIns="91413" bIns="4570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1" y="4783307"/>
            <a:ext cx="5445760" cy="3913614"/>
          </a:xfrm>
          <a:prstGeom prst="rect">
            <a:avLst/>
          </a:prstGeom>
        </p:spPr>
        <p:txBody>
          <a:bodyPr vert="horz" lIns="91413" tIns="45705" rIns="91413" bIns="4570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440647"/>
            <a:ext cx="2949786" cy="498692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9" y="9440647"/>
            <a:ext cx="2949786" cy="498692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r">
              <a:defRPr sz="1200"/>
            </a:lvl1pPr>
          </a:lstStyle>
          <a:p>
            <a:fld id="{7C7E8860-529E-472E-B43F-5F4ED2C795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9851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1E2A-F182-4A1E-9391-0CE805EB8DE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89367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7483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89898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0300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1859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60731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8593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การป้องกันการกัดเซาะชายฝั่งทะเล 5 แห่ง</a:t>
            </a:r>
          </a:p>
          <a:p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ค่าจ้างเหมาขุดลอกและบำรุงรักษาร่องน้ำชายฝั่งทะเล และขนย้ายทรายข้ามร่องน้ำ 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Sand Bypassing)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ที่ร่องน้ำนาทับ อ.จะนะ จ.สงขลา เนื้อดินประมาณ 300,000 ลบ.ม.</a:t>
            </a:r>
          </a:p>
          <a:p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- ค่าจ้างเหมาขุดลอกและบำรุงรักษาร่องน้ำชายฝั่งทะเล และขนย้ายทรายข้ามร่องน้ำ 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Sand Bypassing)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ที่ร่องน้ำสายบุรี อ.สายบุรี จ.ปัตตานี เนื้อดินประมาณ 300,000 ลบ.ม.</a:t>
            </a:r>
          </a:p>
          <a:p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- ค่าเสริมทรายเพื่อป้องกันการกัดเซาะบริเวณเขาหลักถึงแหลมปะการัง ต.ตะกั่วป่า อ.ตะกั่วป่า จ.พังงา ระยะที่ 1 </a:t>
            </a:r>
          </a:p>
          <a:p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- ค่าซ่อมแซมเขื่อนป้องกันการกัดเซาะชายฝั่งทะเล จ.สงขลา</a:t>
            </a:r>
          </a:p>
          <a:p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- </a:t>
            </a:r>
            <a:r>
              <a:rPr lang="th-TH" sz="1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ก่อสร้างปรับปรุงเขื่อนป้องกันการกัดเซาะชายฝั่งที่บริเวณบ้านหน้าโกฏิ ถึงบ้านหน้าสตน อ.หัวไทร จ.นครศรีธรรมราช </a:t>
            </a:r>
          </a:p>
          <a:p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ก่อสร้างเขื่อนป้องกันตลิ่ง (แม่น้ำ) 13 แห่ง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ค่าซ่อมแซมเขื่อนป้องกันตลิ่งประจำปี ในพื้นที่ จ.พระนครศรีอยุธยา 1 แห่ง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		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ค่าก่อสร้างเขื่อนป้องกันตลิ่งแม่น้ำชี หมู่ที่ 6 บ้านน้ำจ้อย ต.</a:t>
            </a:r>
            <a:r>
              <a:rPr kumimoji="0" lang="th-T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เลิง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ใต้ อ.โกสุมพิสัย จ.มหาสารคาม 				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ม.1 แม่น้ำชี บ้านสำโรง ต.ยางท่าแจ้ง อ.โกสุมพิสัย จ.มหาสารคาม 				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แม่น้ำกก ม.4 บ้านห้วยน้ำเย็น ต.ท่าตอน อ.แม่อาย จ.เชียงใหม่ 					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แม่น้ำป่าสัก บริเวณวิทยาลัยเทคโนโลยีและอุตสาหกรรมการต่อเรือพระนครศรีอยุธยาและระบบกันกระแทก ต.หัวรอ อ.พระนครศรีอยุธยา จ.พระนครศรีอยุธยา 					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แม่น้ำเลย ม.1 บ้านท่าข้าม ต.ชัยพฤกษ์ อ.เมืองเลย จ.เลย 					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คลองบางกอกน้อย บริเวณวัดอัมพวัน ต.บางม่วง อ.บางใหญ่ จ.นนทบุรี 					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แม่น้ำมูล ม.7 บ้านหนองหัวคน ต.กระเบื้องนอก อ.เมืองยาง จ.นครราชสีมา 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แม่น้ำมูล ม.1 บ้านหินสูง ต.กุดชมภู อ.</a:t>
            </a:r>
            <a:r>
              <a:rPr kumimoji="0" lang="th-T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พิบู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ลม</a:t>
            </a:r>
            <a:r>
              <a:rPr kumimoji="0" lang="th-T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ัง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สาหาร จ.อุบลราชธานี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แม่น้ำชี ม.8 บ้านวังเวิน ต.ศรีบุญเรือง อ.ชนบท จ.ขอนแก่น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แม่น้ำชี ม.12 บ้านเหล่าพัฒนา ต.ดอนหัน อ.เมืองขอนแก่น จ.ขอนแก่น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แม่น้ำชี ม.7 บ้านชีกกค้อ ต.เมืองเพ</a:t>
            </a:r>
            <a:r>
              <a:rPr kumimoji="0" lang="th-T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ีย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อ.บ้านไผ่ จ.ขอนแก่น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ค่าก่อสร้างเขื่อนป้องกันตลิ่ง แม่น้ำชี ม.13 บ้านชีวังแคน ต.สวนหม่อน อ.มัญจาคีรี จ.ขอนแก่น	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									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ขุดลอกร่องน้ำเศรษฐกิจ 8 ร่องน้ำ</a:t>
            </a:r>
          </a:p>
          <a:p>
            <a:pPr marL="0" indent="0">
              <a:buNone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ค่าจ้างเหมาขุดลอกและบำรุงรักษาร่องน้ำชายฝั่งทะเลที่ร่องน้ำสงขลา(ร่องนอก) อ.เมืองสงขลา จ.สงขลา เนื้อดินประมาณ 1,300,000 ลบ.ม. </a:t>
            </a:r>
          </a:p>
          <a:p>
            <a:pPr marL="0" indent="0">
              <a:buNone/>
            </a:pPr>
            <a:endParaRPr lang="th-TH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th-TH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ค่าจ้างเหมาขุดลอกและบำรุงรักษาร่องน้ำชายฝั่งทะเลที่ร่องน้ำบ้านดอน อ.เมืองสุราษฎร์ธานี จ.สุราษฎร์ธานี เนื้อดินประมาณ 1,500,000 ลบ.ม. </a:t>
            </a:r>
          </a:p>
          <a:p>
            <a:pPr marL="0" indent="0">
              <a:buNone/>
            </a:pPr>
            <a:endParaRPr lang="th-TH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th-TH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ค่าจ้างเหมาขุดลอกและบำรุงรักษาร่องน้ำชายฝั่งทะเลที่ ร่องน้ำสมุทรสาคร (ท่าจีน) อ.เมืองสมุทรสาคร จ.สมุทรสาคร เนื้อดินประมาณ 1,000,000 ลบ.ม. </a:t>
            </a:r>
          </a:p>
          <a:p>
            <a:pPr marL="285750" indent="-285750">
              <a:buFontTx/>
              <a:buChar char="-"/>
            </a:pPr>
            <a:endParaRPr lang="th-TH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th-TH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ค่าจ้างเหมาขุดลอกและบำรุงรักษาร่องน้ำชายฝั่งทะเลที่ร่องน้ำบางปะกง อ.บางปะกง จ.ฉะเชิงเทรา เนื้อดินประมาณ 1,000,000 ลบ.ม. </a:t>
            </a:r>
          </a:p>
          <a:p>
            <a:pPr marL="0" indent="0">
              <a:buFontTx/>
              <a:buNone/>
            </a:pPr>
            <a:endParaRPr lang="th-TH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th-TH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ค่าจ้างเหมาขุดลอกและบำรุงรักษาร่องน้ำชายฝั่งทะเลที่ร่องน้ำปัตตานี และบริเวณที่จอดพักเรือปัตตานี อ.เมืองปัตตานี จ.ปัตตานี เนื้อดินประมาณ 1,000,000 ลบ.ม. </a:t>
            </a:r>
          </a:p>
          <a:p>
            <a:pPr marL="285750" indent="-285750">
              <a:buFontTx/>
              <a:buChar char="-"/>
            </a:pPr>
            <a:endParaRPr lang="th-TH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th-TH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ค่าจ้างเหมาขุดลอกและบำรุงรักษาแม่น้ำโขง บริเวณทางเข้าท่าเทียบเรือเชียงแสน แห่งที่ 2 อ.เชียงแสน จ.เชียงราย เนื้อดินประมาณ 150,000 ลบ.ม.</a:t>
            </a:r>
            <a:r>
              <a:rPr lang="th-TH" b="0" dirty="0"/>
              <a:t> </a:t>
            </a:r>
          </a:p>
          <a:p>
            <a:pPr marL="285750" indent="-285750">
              <a:buFontTx/>
              <a:buChar char="-"/>
            </a:pPr>
            <a:endParaRPr lang="th-TH" b="0" dirty="0"/>
          </a:p>
          <a:p>
            <a:pPr marL="0" indent="0">
              <a:buFontTx/>
              <a:buNone/>
            </a:pPr>
            <a:r>
              <a:rPr lang="th-TH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ค่าจ้างเหมาขุดลอกและบำรุงรักษาร่องน้ำชายฝั่งทะเลที่ร่องน้ำทางเข้าท่าเรือกรุงเทพฯ ร่องที่ 2 อ.เมืองสมุทรปราการ จ.สมุทรปราการ เนื้อดินประมาณ 2,500,000 ลบ.ม. </a:t>
            </a:r>
          </a:p>
          <a:p>
            <a:pPr marL="285750" indent="-285750">
              <a:buFontTx/>
              <a:buChar char="-"/>
            </a:pPr>
            <a:endParaRPr lang="th-TH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th-TH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ค่าจ้างเหมาขุดลอกและบำรุงรักษาร่องน้ำชายฝั่งทะเลที่ร่องน้ำท่าเรืออเนกประสงค์ระนอง อ.เมืองระนอง จ.ระนอง เนื้อดินประมาณ 1,000,000 ลบ.ม. </a:t>
            </a: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342795" indent="-342795">
              <a:buAutoNum type="arabicPeriod"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ปรับปรุงท่าเรือภูมิภาค 15 แห่ง</a:t>
            </a:r>
            <a:b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85750" indent="-285750">
              <a:buFontTx/>
              <a:buChar char="-"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ค่าปรับปรุงท่าเรือสาธารณะในพื้นที่ จ.ตรัง และ จ.กระบี่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 แห่ง </a:t>
            </a:r>
          </a:p>
          <a:p>
            <a:pPr marL="0" indent="0">
              <a:buFontTx/>
              <a:buNone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85750" indent="-285750">
              <a:buFontTx/>
              <a:buChar char="-"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ค่าซ่อมแซมท่าเรือสาธารณะในพื้นที่ จ.ชลบุรี 3 แห่ง</a:t>
            </a:r>
          </a:p>
          <a:p>
            <a:pPr marL="0" indent="0">
              <a:buFontTx/>
              <a:buNone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85750" indent="-285750">
              <a:buFontTx/>
              <a:buChar char="-"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ค่าก่อสร้างโป๊ะเทียบเรือบริเวณหมู่บ้านญี่ปุ่น ต.เกาะเรียน อ.พระนครศรีอยุธยา จ.พระนครศรีอยุธยา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 แห่ง</a:t>
            </a:r>
          </a:p>
          <a:p>
            <a:pPr marL="0" indent="0">
              <a:buFontTx/>
              <a:buNone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85750" indent="-285750">
              <a:buFontTx/>
              <a:buChar char="-"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ค่าก่อสร้างโป๊ะเทียบเรือบริเวณวัดนิเวศธรรมประวัติราชวรวิหาร ต.บ้านเลน อ.บางปะอิน จ.พระนครศรีอยุธยา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 แห่ง</a:t>
            </a:r>
          </a:p>
          <a:p>
            <a:pPr marL="285750" indent="-285750">
              <a:buFontTx/>
              <a:buChar char="-"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85750" indent="-285750">
              <a:buFontTx/>
              <a:buChar char="-"/>
            </a:pP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ปรับปรุงท่าเรือเกาะพีพี อ.เมืองกระบี่ จ.กระบี่  </a:t>
            </a:r>
            <a:r>
              <a:rPr lang="th-TH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แห่ง</a:t>
            </a:r>
          </a:p>
          <a:p>
            <a:pPr marL="285750" indent="-285750">
              <a:buFontTx/>
              <a:buChar char="-"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indent="-285750">
              <a:buFontTx/>
              <a:buChar char="-"/>
            </a:pP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ปรับปรุงท่าเรือบ้านหน้าทอน อ.เกาะสมุย จ.สุราษฎร์ธานี  </a:t>
            </a:r>
            <a:r>
              <a:rPr lang="th-TH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แห่ง</a:t>
            </a:r>
          </a:p>
          <a:p>
            <a:pPr marL="285750" indent="-285750">
              <a:buFontTx/>
              <a:buChar char="-"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indent="-285750">
              <a:buFontTx/>
              <a:buChar char="-"/>
            </a:pP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ก่อสร้างท่าเทียบเรือพร้อมศาลาพักผู้โดยสาร บริเวณทะเลบัวแดง บ้านเชียงแหว ต.เชียงแหว อ.กุมภวาปี และบ้านดอนคง ต.</a:t>
            </a:r>
            <a:r>
              <a:rPr lang="th-TH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อุ่ม</a:t>
            </a: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จาน อ.ประจักษ์</a:t>
            </a:r>
            <a:r>
              <a:rPr lang="th-TH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ศิลป</a:t>
            </a: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าคม จ.อุดรธานี  </a:t>
            </a:r>
            <a:r>
              <a:rPr lang="th-TH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รวม 2 แห่ง</a:t>
            </a:r>
          </a:p>
          <a:p>
            <a:pPr marL="285750" indent="-285750">
              <a:buFontTx/>
              <a:buChar char="-"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indent="-285750">
              <a:buFontTx/>
              <a:buChar char="-"/>
            </a:pP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ก่อสร้างท่าเรือ</a:t>
            </a:r>
            <a:r>
              <a:rPr lang="th-TH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เฟ</a:t>
            </a: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อร์รี</a:t>
            </a:r>
            <a:r>
              <a:rPr lang="th-TH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่บริเว</a:t>
            </a: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ณท่าเลน ต.เขาทอง อ.เมืองกระบี่ จ.กระบี่ สนับสนุน การท่องเที่ยว </a:t>
            </a:r>
            <a:r>
              <a:rPr lang="th-TH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แห่ง</a:t>
            </a:r>
          </a:p>
          <a:p>
            <a:pPr marL="285750" indent="-285750">
              <a:buFontTx/>
              <a:buChar char="-"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indent="-285750">
              <a:buFontTx/>
              <a:buChar char="-"/>
            </a:pP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ปรับปรุงท่าเรือเกาะสุกร หมู่ 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ต.เกาะสุกร อ.ปะเหลียน จ.ตรัง </a:t>
            </a:r>
            <a:r>
              <a:rPr lang="th-TH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แห่ง</a:t>
            </a:r>
          </a:p>
          <a:p>
            <a:pPr marL="285750" indent="-285750">
              <a:buFontTx/>
              <a:buChar char="-"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indent="-285750">
              <a:buFontTx/>
              <a:buChar char="-"/>
            </a:pPr>
            <a:r>
              <a:rPr lang="th-TH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ปรับปรุงซ่อมแซมท่าเรือดอนสัก อ.ดอนสัก จ.สุราษฎร์ธานี </a:t>
            </a:r>
            <a:r>
              <a:rPr lang="th-TH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แห่ง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342795" indent="-342795">
              <a:buAutoNum type="arabicPeriod"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342795" indent="-342795">
              <a:buAutoNum type="arabicPeriod"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342795" indent="-342795">
              <a:buAutoNum type="arabicPeriod"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342795" indent="-342795">
              <a:buAutoNum type="arabicPeriod"/>
            </a:pPr>
            <a:endParaRPr lang="th-TH" dirty="0">
              <a:solidFill>
                <a:srgbClr val="000000"/>
              </a:solidFill>
              <a:latin typeface="TH SarabunPSK" panose="020B0500040200020003" pitchFamily="34" charset="-34"/>
            </a:endParaRPr>
          </a:p>
          <a:p>
            <a:pPr marL="342795" indent="-342795">
              <a:buAutoNum type="arabicPeriod"/>
            </a:pPr>
            <a:endParaRPr lang="th-TH" dirty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1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1E2A-F182-4A1E-9391-0CE805EB8DE1}" type="slidenum">
              <a:rPr kumimoji="0" lang="th-TH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12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281365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6FFF1-CF5D-5F75-AE20-B77157E6D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8AB3C0-2D10-2502-5689-9103896EAE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645223-AB08-E95C-8707-A117D43B49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D039D3-7B16-BB5F-D6DE-87C9B23068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0691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5956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94E64-52E6-4DD5-3BDE-90D1E42D4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681934-9AD7-596F-6BAB-5F56533B2F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4994AF-DAA5-9862-D9FF-F211B248B4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B1D63F-EB85-46CC-2CAB-44EB2570D6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22999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320644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2F2FD-46CA-2529-DC2F-6F0173C6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22B3E2-B304-23DA-D1A5-0445B1E750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46F7DD-A06E-4CC4-BF61-93A739EBB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D8C067-9E1A-A8A9-3B5F-6431B2F8C7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1E2A-F182-4A1E-9391-0CE805EB8DE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347022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35354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37795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72279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33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66134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32823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36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408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B6406-77DA-5399-3069-A27FF8449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A82CAF-FF60-8657-2160-77265052C1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1F7FB-2582-D6D7-B1E5-616DCA2376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442386-B9D9-0DB2-3814-43D2105DC0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9545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2312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5300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56F8B-E26F-FCF6-8699-77CCF0CDC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3C3A82-0553-BAF2-ED22-0D1DFEE355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0E0EDE-95A1-C771-F943-C16D25CA62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D4E0A-9E02-A016-A9DB-396C651840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13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1E2A-F182-4A1E-9391-0CE805EB8DE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90840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1E2A-F182-4A1E-9391-0CE805EB8DE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2578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8D3B3-F79E-78EC-5C98-986C7331D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DD63C5-AEB2-F916-E13D-59E6C80392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2D1F11-D79A-7CA3-426C-9D542329A1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B81BE-334B-2FA0-03F1-707E868AD4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1E2A-F182-4A1E-9391-0CE805EB8DE1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5242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B71-E9E6-4CC2-ACB2-CEF97267791B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1536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2D6C-7DA7-437D-8068-8B1AF381915A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4686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AC4FE-7671-41DF-856F-CF5DE356DE4C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1276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179288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45744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024C5-A9ED-41EA-971E-6DF84D3E833C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8324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59CBC-0854-4FC8-9B44-A3062713E086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0415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096D1-5BCA-4113-A694-6C08BBD747A7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7799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262-67C0-43FE-8D7D-520971CC4A34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4109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11B0A-042A-4A91-9143-D1DF0A792015}" type="datetime1">
              <a:rPr lang="th-TH" smtClean="0"/>
              <a:t>24/06/68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082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5695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5CCD-ABF3-4EF3-AA32-8FC058E627DF}" type="datetime1">
              <a:rPr lang="th-TH" smtClean="0"/>
              <a:t>24/06/68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7335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BAC6-82D4-4904-B60B-AD3F78EEB104}" type="datetime1">
              <a:rPr lang="th-TH" smtClean="0"/>
              <a:t>24/06/68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2238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D206-714B-4AC9-8A87-3A5487FDD0BC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7286" y="6377214"/>
            <a:ext cx="2743200" cy="365125"/>
          </a:xfrm>
        </p:spPr>
        <p:txBody>
          <a:bodyPr/>
          <a:lstStyle>
            <a:lvl1pPr>
              <a:defRPr sz="18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fld id="{D9E4FAF4-D0B5-4631-86CE-D7265B179144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16941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5DD9-961A-4423-99E8-3FA2B2E75720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4811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A0F5A-64E8-4E17-9129-607F96BAC336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8787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A8636-CB41-4C66-9753-A20E5780C0B4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1968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75835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F33BD-4A23-4270-A717-0846BDAC4C4B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75442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AE44F-5970-4006-AA1C-DA6B6487A6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567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270959-8F4A-46FB-B6BD-D1BCEBE1DF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269"/>
            </a:lvl1pPr>
            <a:lvl2pPr marL="432148" indent="0" algn="ctr">
              <a:buNone/>
              <a:defRPr sz="1891"/>
            </a:lvl2pPr>
            <a:lvl3pPr marL="864296" indent="0" algn="ctr">
              <a:buNone/>
              <a:defRPr sz="1702"/>
            </a:lvl3pPr>
            <a:lvl4pPr marL="1296444" indent="0" algn="ctr">
              <a:buNone/>
              <a:defRPr sz="1512"/>
            </a:lvl4pPr>
            <a:lvl5pPr marL="1728592" indent="0" algn="ctr">
              <a:buNone/>
              <a:defRPr sz="1512"/>
            </a:lvl5pPr>
            <a:lvl6pPr marL="2160739" indent="0" algn="ctr">
              <a:buNone/>
              <a:defRPr sz="1512"/>
            </a:lvl6pPr>
            <a:lvl7pPr marL="2592888" indent="0" algn="ctr">
              <a:buNone/>
              <a:defRPr sz="1512"/>
            </a:lvl7pPr>
            <a:lvl8pPr marL="3025036" indent="0" algn="ctr">
              <a:buNone/>
              <a:defRPr sz="1512"/>
            </a:lvl8pPr>
            <a:lvl9pPr marL="3457183" indent="0" algn="ctr">
              <a:buNone/>
              <a:defRPr sz="151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D596F-8C3E-40DF-AFC3-CBC31D050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051C-2463-4982-9798-19ADDBC39C83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365959-D461-4744-92C3-5B7596D35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CF0D6-6251-4D1D-BCA0-7142F5A63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06927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C2B3-533D-4936-A24C-235938234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D2DC9B-67FE-486A-9E1E-395F9BF4D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3DC21-91A9-40DD-AD09-6BC017C84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6FF5-B0F2-4D8C-841D-37802E5E7FE3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0F531-0D0B-4319-8866-C3A06569C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DF9C1-612E-41EA-BC9F-148552F00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65184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3C760-AEDF-4EE2-8E80-62D871E89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567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A28DB9-2239-45A8-AAC0-748F86831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269">
                <a:solidFill>
                  <a:schemeClr val="tx1">
                    <a:tint val="75000"/>
                  </a:schemeClr>
                </a:solidFill>
              </a:defRPr>
            </a:lvl1pPr>
            <a:lvl2pPr marL="432148" indent="0">
              <a:buNone/>
              <a:defRPr sz="1891">
                <a:solidFill>
                  <a:schemeClr val="tx1">
                    <a:tint val="75000"/>
                  </a:schemeClr>
                </a:solidFill>
              </a:defRPr>
            </a:lvl2pPr>
            <a:lvl3pPr marL="864296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44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59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739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88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503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718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2BA6C-D69B-4FA4-95E7-EA4CD5A1D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CB6EC-987B-40A5-AD81-B33036EE7D09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0163F-E1B9-49AC-9113-9A44C04C0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39211-B950-4D0E-9358-29DFD1824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30056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6362E-E8FB-4815-87D5-88D1CB0BF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8D1CB-1FC3-4E4B-AA82-D37D0D1D61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99D062-3C05-47DD-9BF2-51DFA780F2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36ADBE-8568-4F7E-874A-CCA8B9173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8416-9639-47D6-9604-CD70FE59B708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743257-B86F-47A0-B370-672DFD880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53FDAF-53C2-44E7-B71B-BBFFAA87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55860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76CA0-3523-418D-A230-94573DD86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15BD6-6DB4-4D33-BF99-0EA00A3F17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269" b="1"/>
            </a:lvl1pPr>
            <a:lvl2pPr marL="432148" indent="0">
              <a:buNone/>
              <a:defRPr sz="1891" b="1"/>
            </a:lvl2pPr>
            <a:lvl3pPr marL="864296" indent="0">
              <a:buNone/>
              <a:defRPr sz="1702" b="1"/>
            </a:lvl3pPr>
            <a:lvl4pPr marL="1296444" indent="0">
              <a:buNone/>
              <a:defRPr sz="1512" b="1"/>
            </a:lvl4pPr>
            <a:lvl5pPr marL="1728592" indent="0">
              <a:buNone/>
              <a:defRPr sz="1512" b="1"/>
            </a:lvl5pPr>
            <a:lvl6pPr marL="2160739" indent="0">
              <a:buNone/>
              <a:defRPr sz="1512" b="1"/>
            </a:lvl6pPr>
            <a:lvl7pPr marL="2592888" indent="0">
              <a:buNone/>
              <a:defRPr sz="1512" b="1"/>
            </a:lvl7pPr>
            <a:lvl8pPr marL="3025036" indent="0">
              <a:buNone/>
              <a:defRPr sz="1512" b="1"/>
            </a:lvl8pPr>
            <a:lvl9pPr marL="3457183" indent="0">
              <a:buNone/>
              <a:defRPr sz="151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C16086-DA6C-49BE-90E6-ADE20B89C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39FA9F-6095-4185-A67A-F0715C60AC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269" b="1"/>
            </a:lvl1pPr>
            <a:lvl2pPr marL="432148" indent="0">
              <a:buNone/>
              <a:defRPr sz="1891" b="1"/>
            </a:lvl2pPr>
            <a:lvl3pPr marL="864296" indent="0">
              <a:buNone/>
              <a:defRPr sz="1702" b="1"/>
            </a:lvl3pPr>
            <a:lvl4pPr marL="1296444" indent="0">
              <a:buNone/>
              <a:defRPr sz="1512" b="1"/>
            </a:lvl4pPr>
            <a:lvl5pPr marL="1728592" indent="0">
              <a:buNone/>
              <a:defRPr sz="1512" b="1"/>
            </a:lvl5pPr>
            <a:lvl6pPr marL="2160739" indent="0">
              <a:buNone/>
              <a:defRPr sz="1512" b="1"/>
            </a:lvl6pPr>
            <a:lvl7pPr marL="2592888" indent="0">
              <a:buNone/>
              <a:defRPr sz="1512" b="1"/>
            </a:lvl7pPr>
            <a:lvl8pPr marL="3025036" indent="0">
              <a:buNone/>
              <a:defRPr sz="1512" b="1"/>
            </a:lvl8pPr>
            <a:lvl9pPr marL="3457183" indent="0">
              <a:buNone/>
              <a:defRPr sz="151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F725B9-8C26-4B9A-A530-F9E5E51369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DFFCD8-C3F5-4B80-BC0A-DB6695220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6249-5442-4E07-BF39-47D2C09038BF}" type="datetime1">
              <a:rPr lang="th-TH" smtClean="0"/>
              <a:t>24/06/68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6D3939-D1B1-4CFE-A652-CC4DCCFFB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76154C-E52C-4033-9F1E-2D5F6E92B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23879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2576B-34A2-4861-BA10-847B87E47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774C39-65D7-49C8-A5FC-2BEFCB3A2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1A9E-123F-4055-9930-96C0BC4642BC}" type="datetime1">
              <a:rPr lang="th-TH" smtClean="0"/>
              <a:t>24/06/68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A2BFA-6FF0-474C-8CEB-2324499A2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6698E9-0B24-48B0-8A32-ADD9D43B3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0870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A89BD-EC54-45AA-A3AD-008837F6314D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16317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BA1F4F-D292-410E-9548-33C8B9A7A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358-67B1-4D6E-8791-C4031BB46B32}" type="datetime1">
              <a:rPr lang="th-TH" smtClean="0"/>
              <a:t>24/06/68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332521-44E5-4AD4-8448-AD5E4B00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127BA0-3E0B-4A04-8523-C5DBEAD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120634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382DC-C2A9-40B3-87C1-5555C0C3F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0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8FFC8-148E-4659-979E-977695E35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025"/>
            </a:lvl1pPr>
            <a:lvl2pPr>
              <a:defRPr sz="2647"/>
            </a:lvl2pPr>
            <a:lvl3pPr>
              <a:defRPr sz="2269"/>
            </a:lvl3pPr>
            <a:lvl4pPr>
              <a:defRPr sz="1891"/>
            </a:lvl4pPr>
            <a:lvl5pPr>
              <a:defRPr sz="1891"/>
            </a:lvl5pPr>
            <a:lvl6pPr>
              <a:defRPr sz="1891"/>
            </a:lvl6pPr>
            <a:lvl7pPr>
              <a:defRPr sz="1891"/>
            </a:lvl7pPr>
            <a:lvl8pPr>
              <a:defRPr sz="1891"/>
            </a:lvl8pPr>
            <a:lvl9pPr>
              <a:defRPr sz="1891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9DC85-92DF-44FD-A47F-425CDCBF1D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512"/>
            </a:lvl1pPr>
            <a:lvl2pPr marL="432148" indent="0">
              <a:buNone/>
              <a:defRPr sz="1323"/>
            </a:lvl2pPr>
            <a:lvl3pPr marL="864296" indent="0">
              <a:buNone/>
              <a:defRPr sz="1134"/>
            </a:lvl3pPr>
            <a:lvl4pPr marL="1296444" indent="0">
              <a:buNone/>
              <a:defRPr sz="945"/>
            </a:lvl4pPr>
            <a:lvl5pPr marL="1728592" indent="0">
              <a:buNone/>
              <a:defRPr sz="945"/>
            </a:lvl5pPr>
            <a:lvl6pPr marL="2160739" indent="0">
              <a:buNone/>
              <a:defRPr sz="945"/>
            </a:lvl6pPr>
            <a:lvl7pPr marL="2592888" indent="0">
              <a:buNone/>
              <a:defRPr sz="945"/>
            </a:lvl7pPr>
            <a:lvl8pPr marL="3025036" indent="0">
              <a:buNone/>
              <a:defRPr sz="945"/>
            </a:lvl8pPr>
            <a:lvl9pPr marL="3457183" indent="0">
              <a:buNone/>
              <a:defRPr sz="94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842405-0A0A-421B-BDE8-6D3325BF8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DE2EA-0A96-4B6F-8B5A-8B7BB2C5ED50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DE8DE8-B9B2-47CF-8594-2963884EF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273A9F-0DB5-4935-B600-79895441F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83833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3EC1F-FF81-48D1-8058-FF1408D1E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0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637714-4DEE-410F-8969-8A58FC9F4F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025"/>
            </a:lvl1pPr>
            <a:lvl2pPr marL="432148" indent="0">
              <a:buNone/>
              <a:defRPr sz="2647"/>
            </a:lvl2pPr>
            <a:lvl3pPr marL="864296" indent="0">
              <a:buNone/>
              <a:defRPr sz="2269"/>
            </a:lvl3pPr>
            <a:lvl4pPr marL="1296444" indent="0">
              <a:buNone/>
              <a:defRPr sz="1891"/>
            </a:lvl4pPr>
            <a:lvl5pPr marL="1728592" indent="0">
              <a:buNone/>
              <a:defRPr sz="1891"/>
            </a:lvl5pPr>
            <a:lvl6pPr marL="2160739" indent="0">
              <a:buNone/>
              <a:defRPr sz="1891"/>
            </a:lvl6pPr>
            <a:lvl7pPr marL="2592888" indent="0">
              <a:buNone/>
              <a:defRPr sz="1891"/>
            </a:lvl7pPr>
            <a:lvl8pPr marL="3025036" indent="0">
              <a:buNone/>
              <a:defRPr sz="1891"/>
            </a:lvl8pPr>
            <a:lvl9pPr marL="3457183" indent="0">
              <a:buNone/>
              <a:defRPr sz="1891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B98E31-95CC-4C65-9F5C-2960268240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512"/>
            </a:lvl1pPr>
            <a:lvl2pPr marL="432148" indent="0">
              <a:buNone/>
              <a:defRPr sz="1323"/>
            </a:lvl2pPr>
            <a:lvl3pPr marL="864296" indent="0">
              <a:buNone/>
              <a:defRPr sz="1134"/>
            </a:lvl3pPr>
            <a:lvl4pPr marL="1296444" indent="0">
              <a:buNone/>
              <a:defRPr sz="945"/>
            </a:lvl4pPr>
            <a:lvl5pPr marL="1728592" indent="0">
              <a:buNone/>
              <a:defRPr sz="945"/>
            </a:lvl5pPr>
            <a:lvl6pPr marL="2160739" indent="0">
              <a:buNone/>
              <a:defRPr sz="945"/>
            </a:lvl6pPr>
            <a:lvl7pPr marL="2592888" indent="0">
              <a:buNone/>
              <a:defRPr sz="945"/>
            </a:lvl7pPr>
            <a:lvl8pPr marL="3025036" indent="0">
              <a:buNone/>
              <a:defRPr sz="945"/>
            </a:lvl8pPr>
            <a:lvl9pPr marL="3457183" indent="0">
              <a:buNone/>
              <a:defRPr sz="94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A7A9EA-54C0-4876-B568-91FCCE84F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2A102-611D-41FA-86EC-229A1A45970E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046C1-802E-4BC2-8480-92A372A2C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6CFC47-7A19-4F64-BEDA-38F984AC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90304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EC120-564C-4736-AC1F-7DAAD273D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CCEFF2-5955-41F7-B3A0-CE59490048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F90CD-CE38-4C53-9295-B9CF9DE29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241E-3D3B-4A89-88A2-32781F523ECE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17E25-9E91-4697-B650-7004ACEC3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29E7F-5AA4-4DF0-A2EE-7D76441AC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53322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A11012-1D7C-47F1-A49D-85F05DD6D4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D3A7D9-82F7-4153-9497-7575E05BD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00C5F-0140-43AF-A3A4-C159C421E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06C5-6817-4CA4-B1B5-FB59679FB8F2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FD2263-595B-463D-A0E3-3AC58913B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D29DB1-2FD5-4200-8CFC-EEDCE2316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9804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05D9-EF09-45E5-BADA-EDCF159A1D88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2212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3BABC-6629-4D2B-A06E-4D011A7E9F0D}" type="datetime1">
              <a:rPr lang="th-TH" smtClean="0"/>
              <a:t>24/06/68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971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783A-E218-411F-80D5-39CAF51E813E}" type="datetime1">
              <a:rPr lang="th-TH" smtClean="0"/>
              <a:t>24/06/68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2500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CAF37-51C3-475D-A9A5-0C6B19D11127}" type="datetime1">
              <a:rPr lang="th-TH" smtClean="0"/>
              <a:t>24/06/68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6335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9F184-802F-4C4A-8A4A-F5F1B688C020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0896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8240-4432-4F9E-9864-5904D3F73966}" type="datetime1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992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9B346-EEC1-4A6A-80C8-121632226F9E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4FAF4-D0B5-4631-86CE-D7265B1791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7014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D0577-89E4-4194-A3CF-030DE5A7B255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F02C2-4F89-4786-9AEE-0E43B48F7A1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8560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B3D5E-861A-4CB2-AE82-C4142D224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9378D3-40E4-4C83-B57D-E97AE783A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5143E-646E-47B7-BC15-025761DD82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B4714-03B0-4F9E-A517-DBD90F468BCD}" type="datetime1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789B06-8D6D-45E9-9B1E-CB58602C2E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EDF94-9700-4A93-9C60-799033A82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467FF-8F86-4559-8B23-9C224F14E1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7471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l" defTabSz="864296" rtl="0" eaLnBrk="1" latinLnBrk="0" hangingPunct="1">
        <a:lnSpc>
          <a:spcPct val="90000"/>
        </a:lnSpc>
        <a:spcBef>
          <a:spcPct val="0"/>
        </a:spcBef>
        <a:buNone/>
        <a:defRPr sz="41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74" indent="-216074" algn="l" defTabSz="864296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7" kern="1200">
          <a:solidFill>
            <a:schemeClr val="tx1"/>
          </a:solidFill>
          <a:latin typeface="+mn-lt"/>
          <a:ea typeface="+mn-ea"/>
          <a:cs typeface="+mn-cs"/>
        </a:defRPr>
      </a:lvl1pPr>
      <a:lvl2pPr marL="648222" indent="-216074" algn="l" defTabSz="864296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sz="2269" kern="1200">
          <a:solidFill>
            <a:schemeClr val="tx1"/>
          </a:solidFill>
          <a:latin typeface="+mn-lt"/>
          <a:ea typeface="+mn-ea"/>
          <a:cs typeface="+mn-cs"/>
        </a:defRPr>
      </a:lvl2pPr>
      <a:lvl3pPr marL="1080370" indent="-216074" algn="l" defTabSz="864296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sz="1891" kern="1200">
          <a:solidFill>
            <a:schemeClr val="tx1"/>
          </a:solidFill>
          <a:latin typeface="+mn-lt"/>
          <a:ea typeface="+mn-ea"/>
          <a:cs typeface="+mn-cs"/>
        </a:defRPr>
      </a:lvl3pPr>
      <a:lvl4pPr marL="1512518" indent="-216074" algn="l" defTabSz="864296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944665" indent="-216074" algn="l" defTabSz="864296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376814" indent="-216074" algn="l" defTabSz="864296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962" indent="-216074" algn="l" defTabSz="864296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1109" indent="-216074" algn="l" defTabSz="864296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3257" indent="-216074" algn="l" defTabSz="864296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148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296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444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592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739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888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5036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7183" algn="l" defTabSz="864296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6" Type="http://schemas.openxmlformats.org/officeDocument/2006/relationships/package" Target="../embeddings/Microsoft_Excel_Worksheet5.xlsx"/><Relationship Id="rId5" Type="http://schemas.openxmlformats.org/officeDocument/2006/relationships/image" Target="../media/image19.png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pn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package" Target="../embeddings/Microsoft_Excel_Worksheet6.xlsx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3.emf"/><Relationship Id="rId4" Type="http://schemas.openxmlformats.org/officeDocument/2006/relationships/package" Target="../embeddings/Microsoft_Excel_Worksheet7.xls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7.jp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g"/><Relationship Id="rId4" Type="http://schemas.openxmlformats.org/officeDocument/2006/relationships/image" Target="../media/image96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microsoft.com/office/2007/relationships/hdphoto" Target="../media/hdphoto1.wdp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19.pn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875448" y="135390"/>
            <a:ext cx="47387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กระทรวงคมนาคม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00502" y="1449786"/>
            <a:ext cx="112730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การชี้แจงคณะกรรมาธิการวิสามัญพิจารณาศึกษา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ร่างพระราชบัญญัติงบประมาณรายจ่ายประจำปีงบประมาณ พ.ศ.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2569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วุฒิสภา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9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502" y="172337"/>
            <a:ext cx="1520869" cy="14408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3698"/>
            <a:ext cx="3128790" cy="19554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98" y="4081034"/>
            <a:ext cx="3030997" cy="19481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714" y="4073698"/>
            <a:ext cx="2912285" cy="19554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269" y="4081034"/>
            <a:ext cx="3038388" cy="194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670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Chart 42">
            <a:extLst>
              <a:ext uri="{FF2B5EF4-FFF2-40B4-BE49-F238E27FC236}">
                <a16:creationId xmlns:a16="http://schemas.microsoft.com/office/drawing/2014/main" id="{7953388A-81AD-44B5-9653-861A0A744A06}"/>
              </a:ext>
            </a:extLst>
          </p:cNvPr>
          <p:cNvGraphicFramePr/>
          <p:nvPr/>
        </p:nvGraphicFramePr>
        <p:xfrm>
          <a:off x="1108583" y="1659211"/>
          <a:ext cx="1633653" cy="2080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794661BA-C8C6-48E4-8B23-A59C45BEA89B}"/>
              </a:ext>
            </a:extLst>
          </p:cNvPr>
          <p:cNvGraphicFramePr/>
          <p:nvPr/>
        </p:nvGraphicFramePr>
        <p:xfrm>
          <a:off x="1020326" y="4450033"/>
          <a:ext cx="1653841" cy="2128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Slide Number Placeholder 1">
            <a:extLst>
              <a:ext uri="{FF2B5EF4-FFF2-40B4-BE49-F238E27FC236}">
                <a16:creationId xmlns:a16="http://schemas.microsoft.com/office/drawing/2014/main" id="{265D0164-52CE-4092-AD98-F1035C19691D}"/>
              </a:ext>
            </a:extLst>
          </p:cNvPr>
          <p:cNvSpPr txBox="1">
            <a:spLocks/>
          </p:cNvSpPr>
          <p:nvPr/>
        </p:nvSpPr>
        <p:spPr>
          <a:xfrm>
            <a:off x="9234154" y="6423449"/>
            <a:ext cx="2451294" cy="34365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9pPr>
          </a:lstStyle>
          <a:p>
            <a:pPr algn="r" defTabSz="864382">
              <a:defRPr/>
            </a:pPr>
            <a:fld id="{DDE51A72-D9E5-4D3C-AFC6-16C146A7B896}" type="slidenum">
              <a:rPr lang="en-US" sz="1702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 algn="r" defTabSz="864382">
                <a:defRPr/>
              </a:pPr>
              <a:t>10</a:t>
            </a:fld>
            <a:endParaRPr lang="en-US" sz="1702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11D2449-093A-499E-82A4-345B03EEB9B4}"/>
              </a:ext>
            </a:extLst>
          </p:cNvPr>
          <p:cNvGrpSpPr/>
          <p:nvPr/>
        </p:nvGrpSpPr>
        <p:grpSpPr>
          <a:xfrm>
            <a:off x="382036" y="69716"/>
            <a:ext cx="11427929" cy="579299"/>
            <a:chOff x="54609" y="27037"/>
            <a:chExt cx="12089268" cy="61282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D1A71A2-30A4-4167-A8AB-4DF081362907}"/>
                </a:ext>
              </a:extLst>
            </p:cNvPr>
            <p:cNvGrpSpPr/>
            <p:nvPr/>
          </p:nvGrpSpPr>
          <p:grpSpPr>
            <a:xfrm>
              <a:off x="54609" y="27037"/>
              <a:ext cx="12089268" cy="612823"/>
              <a:chOff x="54609" y="27037"/>
              <a:chExt cx="12089268" cy="612823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A5CA0AC5-C7DB-495F-B05B-C3ABE46FB068}"/>
                  </a:ext>
                </a:extLst>
              </p:cNvPr>
              <p:cNvSpPr/>
              <p:nvPr/>
            </p:nvSpPr>
            <p:spPr>
              <a:xfrm>
                <a:off x="334565" y="27037"/>
                <a:ext cx="11521281" cy="612068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/>
                <a:r>
                  <a:rPr lang="th-TH" sz="3025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ผลการเบิกจ่ายและผลการใช้จ่ายงบประมาณปี 2568 ณ วันที่ 15 มิ.ย. </a:t>
                </a:r>
                <a:r>
                  <a:rPr lang="en-US" sz="3025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256</a:t>
                </a:r>
                <a:r>
                  <a:rPr lang="th-TH" sz="3025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8 </a:t>
                </a:r>
              </a:p>
            </p:txBody>
          </p:sp>
          <p:sp>
            <p:nvSpPr>
              <p:cNvPr id="4" name="Flowchart: Delay 3">
                <a:extLst>
                  <a:ext uri="{FF2B5EF4-FFF2-40B4-BE49-F238E27FC236}">
                    <a16:creationId xmlns:a16="http://schemas.microsoft.com/office/drawing/2014/main" id="{5F5FF7DB-F439-48EE-8947-60AA4FF27C42}"/>
                  </a:ext>
                </a:extLst>
              </p:cNvPr>
              <p:cNvSpPr/>
              <p:nvPr/>
            </p:nvSpPr>
            <p:spPr>
              <a:xfrm>
                <a:off x="11503880" y="27990"/>
                <a:ext cx="639997" cy="611870"/>
              </a:xfrm>
              <a:prstGeom prst="flowChartDelay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/>
                <a:endParaRPr lang="en-US" sz="1702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9" name="Flowchart: Delay 18">
                <a:extLst>
                  <a:ext uri="{FF2B5EF4-FFF2-40B4-BE49-F238E27FC236}">
                    <a16:creationId xmlns:a16="http://schemas.microsoft.com/office/drawing/2014/main" id="{EBA7A5E2-BB2C-417F-A35B-BD0D97A5B06D}"/>
                  </a:ext>
                </a:extLst>
              </p:cNvPr>
              <p:cNvSpPr/>
              <p:nvPr/>
            </p:nvSpPr>
            <p:spPr>
              <a:xfrm rot="10800000">
                <a:off x="54609" y="27235"/>
                <a:ext cx="639997" cy="611870"/>
              </a:xfrm>
              <a:prstGeom prst="flowChartDelay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/>
                <a:endParaRPr lang="en-US" sz="1702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pic>
          <p:nvPicPr>
            <p:cNvPr id="21" name="Picture 10" descr="http://www.dxplace.com/sites/default/files/logo_motc_gold_0.gif">
              <a:extLst>
                <a:ext uri="{FF2B5EF4-FFF2-40B4-BE49-F238E27FC236}">
                  <a16:creationId xmlns:a16="http://schemas.microsoft.com/office/drawing/2014/main" id="{232017F7-3113-4133-8C6B-09257DF3FA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42086" y="49448"/>
              <a:ext cx="671970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61602906-854C-48E9-AF57-7E5984E2AF36}"/>
              </a:ext>
            </a:extLst>
          </p:cNvPr>
          <p:cNvSpPr/>
          <p:nvPr/>
        </p:nvSpPr>
        <p:spPr>
          <a:xfrm>
            <a:off x="10652529" y="1266994"/>
            <a:ext cx="1047082" cy="325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64382"/>
            <a:r>
              <a:rPr lang="en-US" sz="1512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</a:t>
            </a:r>
            <a:r>
              <a:rPr lang="en-US" sz="151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  <a:r>
              <a:rPr lang="en-US" sz="1512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sz="1512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820D0F-5FC5-4717-BEBF-E76CF5C0093A}"/>
              </a:ext>
            </a:extLst>
          </p:cNvPr>
          <p:cNvSpPr txBox="1"/>
          <p:nvPr/>
        </p:nvSpPr>
        <p:spPr>
          <a:xfrm>
            <a:off x="3823628" y="867393"/>
            <a:ext cx="7879948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2647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วงเงินงบประมาณปี 2568 </a:t>
            </a:r>
            <a:r>
              <a:rPr lang="en-US" sz="2647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647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647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647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244,576.97 ล้านบาท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2E67A5-695C-4AB0-B039-53F3397319AD}"/>
              </a:ext>
            </a:extLst>
          </p:cNvPr>
          <p:cNvSpPr/>
          <p:nvPr/>
        </p:nvSpPr>
        <p:spPr>
          <a:xfrm>
            <a:off x="1156960" y="1795348"/>
            <a:ext cx="43212" cy="1768730"/>
          </a:xfrm>
          <a:prstGeom prst="rect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6198FA8-4216-4CAD-90FB-BF7C6BAF487D}"/>
              </a:ext>
            </a:extLst>
          </p:cNvPr>
          <p:cNvSpPr/>
          <p:nvPr/>
        </p:nvSpPr>
        <p:spPr>
          <a:xfrm>
            <a:off x="1070298" y="4613162"/>
            <a:ext cx="43212" cy="176873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A5B713-6C59-45D4-A266-9F81975AF8D3}"/>
              </a:ext>
            </a:extLst>
          </p:cNvPr>
          <p:cNvSpPr txBox="1"/>
          <p:nvPr/>
        </p:nvSpPr>
        <p:spPr>
          <a:xfrm>
            <a:off x="564033" y="1945700"/>
            <a:ext cx="574333" cy="29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เบิกจ่าย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B9E87B-1773-4C62-831F-94FB1028021C}"/>
              </a:ext>
            </a:extLst>
          </p:cNvPr>
          <p:cNvSpPr txBox="1"/>
          <p:nvPr/>
        </p:nvSpPr>
        <p:spPr>
          <a:xfrm>
            <a:off x="514557" y="3070540"/>
            <a:ext cx="659923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คงเหลือเงิน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E45946A-A65E-4AD0-B51A-5D4325FF8845}"/>
              </a:ext>
            </a:extLst>
          </p:cNvPr>
          <p:cNvSpPr txBox="1"/>
          <p:nvPr/>
        </p:nvSpPr>
        <p:spPr>
          <a:xfrm>
            <a:off x="602319" y="2389852"/>
            <a:ext cx="574333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en-US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PO</a:t>
            </a:r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+สำรองฯ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383EFD-FC9A-4126-B96B-1A28C211DB22}"/>
              </a:ext>
            </a:extLst>
          </p:cNvPr>
          <p:cNvSpPr txBox="1"/>
          <p:nvPr/>
        </p:nvSpPr>
        <p:spPr>
          <a:xfrm>
            <a:off x="541144" y="4751626"/>
            <a:ext cx="574333" cy="29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เบิกจ่าย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A190012-42AE-471F-B80F-747A3FDCF683}"/>
              </a:ext>
            </a:extLst>
          </p:cNvPr>
          <p:cNvSpPr txBox="1"/>
          <p:nvPr/>
        </p:nvSpPr>
        <p:spPr>
          <a:xfrm>
            <a:off x="534005" y="5198790"/>
            <a:ext cx="574333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en-US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PO+</a:t>
            </a:r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สำรองฯ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871B11-7A7D-4FD3-BC63-B07721F7B374}"/>
              </a:ext>
            </a:extLst>
          </p:cNvPr>
          <p:cNvSpPr txBox="1"/>
          <p:nvPr/>
        </p:nvSpPr>
        <p:spPr>
          <a:xfrm>
            <a:off x="1020326" y="1165308"/>
            <a:ext cx="2470667" cy="424088"/>
          </a:xfrm>
          <a:prstGeom prst="roundRect">
            <a:avLst/>
          </a:prstGeom>
          <a:noFill/>
          <a:ln w="19050">
            <a:solidFill>
              <a:srgbClr val="9A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891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รายจ่ายลงทุน </a:t>
            </a:r>
            <a:r>
              <a:rPr lang="en-US" sz="1891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21</a:t>
            </a:r>
            <a:r>
              <a:rPr lang="th-TH" sz="1891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en-US" sz="1891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1891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213.68</a:t>
            </a:r>
            <a:r>
              <a:rPr lang="en-US" sz="1891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91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ลบ.</a:t>
            </a:r>
            <a:endParaRPr lang="en-US" sz="1891" b="1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320E79D-6077-4DEF-9BC7-A67713B55B10}"/>
              </a:ext>
            </a:extLst>
          </p:cNvPr>
          <p:cNvSpPr txBox="1"/>
          <p:nvPr/>
        </p:nvSpPr>
        <p:spPr>
          <a:xfrm>
            <a:off x="516730" y="5936271"/>
            <a:ext cx="659923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คงเหลือเงิน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7276C4-DDDA-45A8-BAA3-EF31876DF6B0}"/>
              </a:ext>
            </a:extLst>
          </p:cNvPr>
          <p:cNvSpPr txBox="1"/>
          <p:nvPr/>
        </p:nvSpPr>
        <p:spPr>
          <a:xfrm>
            <a:off x="922769" y="3977522"/>
            <a:ext cx="2722752" cy="424088"/>
          </a:xfrm>
          <a:prstGeom prst="roundRect">
            <a:avLst/>
          </a:prstGeom>
          <a:noFill/>
          <a:ln w="19050">
            <a:solidFill>
              <a:srgbClr val="00206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891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รายจ่ายภาพรวม </a:t>
            </a:r>
            <a:r>
              <a:rPr lang="en-US" sz="1891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2</a:t>
            </a:r>
            <a:r>
              <a:rPr lang="th-TH" sz="1891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44</a:t>
            </a:r>
            <a:r>
              <a:rPr lang="en-US" sz="1891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1891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576.97</a:t>
            </a:r>
            <a:r>
              <a:rPr lang="en-US" sz="1891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91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ลบ.</a:t>
            </a:r>
            <a:endParaRPr lang="en-US" sz="1891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AFB92C9-75C4-4065-90AC-B7E586C5B58D}"/>
              </a:ext>
            </a:extLst>
          </p:cNvPr>
          <p:cNvSpPr/>
          <p:nvPr/>
        </p:nvSpPr>
        <p:spPr>
          <a:xfrm>
            <a:off x="514356" y="1054904"/>
            <a:ext cx="3453119" cy="2689054"/>
          </a:xfrm>
          <a:prstGeom prst="roundRect">
            <a:avLst/>
          </a:prstGeom>
          <a:noFill/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153011E-4EE4-42D6-9B2A-693D91D2F73C}"/>
              </a:ext>
            </a:extLst>
          </p:cNvPr>
          <p:cNvSpPr/>
          <p:nvPr/>
        </p:nvSpPr>
        <p:spPr>
          <a:xfrm>
            <a:off x="523552" y="3861729"/>
            <a:ext cx="3453119" cy="2689054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8105191E-03DC-4A9C-A94B-315E50FE733C}"/>
              </a:ext>
            </a:extLst>
          </p:cNvPr>
          <p:cNvSpPr/>
          <p:nvPr/>
        </p:nvSpPr>
        <p:spPr>
          <a:xfrm>
            <a:off x="2726860" y="1964364"/>
            <a:ext cx="92925" cy="810867"/>
          </a:xfrm>
          <a:prstGeom prst="rightBrac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E0D6713-7647-4569-B916-77274E1D526D}"/>
              </a:ext>
            </a:extLst>
          </p:cNvPr>
          <p:cNvSpPr/>
          <p:nvPr/>
        </p:nvSpPr>
        <p:spPr>
          <a:xfrm>
            <a:off x="2716077" y="1795348"/>
            <a:ext cx="1337858" cy="119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การใช้จ่าย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(เบิกจ่าย + </a:t>
            </a:r>
            <a:r>
              <a:rPr lang="en-US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PO)</a:t>
            </a:r>
            <a:endParaRPr lang="th-TH" sz="1796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159,704.33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75.26%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94A6E0C8-4BC9-4892-B297-71840B47C994}"/>
              </a:ext>
            </a:extLst>
          </p:cNvPr>
          <p:cNvSpPr/>
          <p:nvPr/>
        </p:nvSpPr>
        <p:spPr>
          <a:xfrm>
            <a:off x="2624490" y="4844934"/>
            <a:ext cx="92925" cy="810867"/>
          </a:xfrm>
          <a:prstGeom prst="rightBrac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8AD1D72-9302-4BC7-A291-6978329F233C}"/>
              </a:ext>
            </a:extLst>
          </p:cNvPr>
          <p:cNvSpPr/>
          <p:nvPr/>
        </p:nvSpPr>
        <p:spPr>
          <a:xfrm>
            <a:off x="2606073" y="4686625"/>
            <a:ext cx="1361402" cy="119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การใช้จ่าย</a:t>
            </a:r>
            <a:endParaRPr lang="en-US" sz="1796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en-US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เบิกจ่าย + </a:t>
            </a:r>
            <a:r>
              <a:rPr lang="en-US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PO)</a:t>
            </a:r>
            <a:endParaRPr lang="th-TH" sz="1796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182,646.74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74.6</a:t>
            </a:r>
            <a:r>
              <a:rPr lang="en-US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9E9A4E9-4586-489E-A391-BA1CBE36D188}"/>
              </a:ext>
            </a:extLst>
          </p:cNvPr>
          <p:cNvSpPr/>
          <p:nvPr/>
        </p:nvSpPr>
        <p:spPr>
          <a:xfrm>
            <a:off x="1603457" y="5861487"/>
            <a:ext cx="1182027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61,930.23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25.32%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5098405-69B0-4059-996F-F68AB52EA942}"/>
              </a:ext>
            </a:extLst>
          </p:cNvPr>
          <p:cNvSpPr/>
          <p:nvPr/>
        </p:nvSpPr>
        <p:spPr>
          <a:xfrm>
            <a:off x="1665842" y="5249713"/>
            <a:ext cx="1017805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61,210.68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25.03%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DD91BAE-E8A1-49CF-8636-FEEE6D77BD92}"/>
              </a:ext>
            </a:extLst>
          </p:cNvPr>
          <p:cNvSpPr/>
          <p:nvPr/>
        </p:nvSpPr>
        <p:spPr>
          <a:xfrm>
            <a:off x="1203956" y="4619397"/>
            <a:ext cx="1077447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121,436.06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49.65</a:t>
            </a:r>
            <a:r>
              <a:rPr lang="en-US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512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12BFE40-DD6F-421E-9CF1-A72BEA48F570}"/>
              </a:ext>
            </a:extLst>
          </p:cNvPr>
          <p:cNvSpPr/>
          <p:nvPr/>
        </p:nvSpPr>
        <p:spPr>
          <a:xfrm>
            <a:off x="1712868" y="3020588"/>
            <a:ext cx="1201720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52,509.35</a:t>
            </a:r>
            <a:r>
              <a:rPr lang="en-US" sz="1512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512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24.74%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E1CB9D7-AD35-4125-9581-4E44B66F3990}"/>
              </a:ext>
            </a:extLst>
          </p:cNvPr>
          <p:cNvSpPr/>
          <p:nvPr/>
        </p:nvSpPr>
        <p:spPr>
          <a:xfrm>
            <a:off x="1787499" y="2422680"/>
            <a:ext cx="1059020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60,797.66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28.65%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050C38F-6254-476E-8EF2-DE077619DACD}"/>
              </a:ext>
            </a:extLst>
          </p:cNvPr>
          <p:cNvSpPr/>
          <p:nvPr/>
        </p:nvSpPr>
        <p:spPr>
          <a:xfrm>
            <a:off x="1280463" y="1821280"/>
            <a:ext cx="1003683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98,906.67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46.61</a:t>
            </a:r>
            <a:r>
              <a:rPr lang="en-US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512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E269E1E-05B8-7BB5-11B1-78155A0222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53175" y="1573153"/>
          <a:ext cx="7527153" cy="4857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10877518" imgH="7020110" progId="Excel.Sheet.12">
                  <p:embed/>
                </p:oleObj>
              </mc:Choice>
              <mc:Fallback>
                <p:oleObj name="Worksheet" r:id="rId6" imgW="10877518" imgH="7020110" progId="Excel.Shee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E269E1E-05B8-7BB5-11B1-78155A0222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53175" y="1573153"/>
                        <a:ext cx="7527153" cy="4857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7D7B100C-D883-639B-FE32-B6376E348D65}"/>
              </a:ext>
            </a:extLst>
          </p:cNvPr>
          <p:cNvSpPr/>
          <p:nvPr/>
        </p:nvSpPr>
        <p:spPr>
          <a:xfrm>
            <a:off x="7740458" y="6198212"/>
            <a:ext cx="481286" cy="228465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8BFCFE7-E109-8007-33DE-B29B2E1BC5EC}"/>
              </a:ext>
            </a:extLst>
          </p:cNvPr>
          <p:cNvSpPr/>
          <p:nvPr/>
        </p:nvSpPr>
        <p:spPr>
          <a:xfrm>
            <a:off x="11234332" y="6207474"/>
            <a:ext cx="481286" cy="228465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6D7F232-C6EB-638F-6C77-FFB655186B8D}"/>
              </a:ext>
            </a:extLst>
          </p:cNvPr>
          <p:cNvSpPr/>
          <p:nvPr/>
        </p:nvSpPr>
        <p:spPr>
          <a:xfrm>
            <a:off x="3031694" y="2647542"/>
            <a:ext cx="680888" cy="30795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97A26F-3474-4992-72D1-D91C7738901B}"/>
              </a:ext>
            </a:extLst>
          </p:cNvPr>
          <p:cNvSpPr/>
          <p:nvPr/>
        </p:nvSpPr>
        <p:spPr>
          <a:xfrm>
            <a:off x="2942260" y="5539134"/>
            <a:ext cx="680888" cy="30795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6740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A9615-3CA8-7592-73DC-8ACE4C6F3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9CB04AED-84F9-DC6A-00B5-CDB3D8F65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93302" cy="7515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D2242E5-A8A0-E7D6-0A5B-D7509874D2D9}"/>
              </a:ext>
            </a:extLst>
          </p:cNvPr>
          <p:cNvSpPr/>
          <p:nvPr/>
        </p:nvSpPr>
        <p:spPr>
          <a:xfrm>
            <a:off x="793302" y="-11238"/>
            <a:ext cx="11398698" cy="6694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หัวข้อนำเสนอ</a:t>
            </a:r>
          </a:p>
        </p:txBody>
      </p:sp>
      <p:sp>
        <p:nvSpPr>
          <p:cNvPr id="7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E6C415AD-0B72-4B23-81D8-8BE25C8E64AA}"/>
              </a:ext>
            </a:extLst>
          </p:cNvPr>
          <p:cNvSpPr/>
          <p:nvPr/>
        </p:nvSpPr>
        <p:spPr>
          <a:xfrm>
            <a:off x="1432560" y="1314705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วิสัยทัศน์และโครงสร้างของกระทรวง</a:t>
            </a:r>
            <a:endParaRPr lang="en-US" sz="3200" b="1" baseline="-250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DAA8BD-6A3B-7015-1DEF-D24AEB922DAE}"/>
              </a:ext>
            </a:extLst>
          </p:cNvPr>
          <p:cNvSpPr/>
          <p:nvPr/>
        </p:nvSpPr>
        <p:spPr>
          <a:xfrm>
            <a:off x="1016635" y="1359625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0533E2BB-68EB-F69C-0244-A6ED64489163}"/>
              </a:ext>
            </a:extLst>
          </p:cNvPr>
          <p:cNvSpPr/>
          <p:nvPr/>
        </p:nvSpPr>
        <p:spPr>
          <a:xfrm>
            <a:off x="1432560" y="2234716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ผลการใช้จ่ายงบประมาณรายจ่ายประจำปีงบประมาณ พ.ศ. 2567 - 2568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CBB53DD-544C-0F54-AE59-16440B087C01}"/>
              </a:ext>
            </a:extLst>
          </p:cNvPr>
          <p:cNvSpPr/>
          <p:nvPr/>
        </p:nvSpPr>
        <p:spPr>
          <a:xfrm>
            <a:off x="1016635" y="2279636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84333E69-409F-B552-5CDC-0AC451D0E87F}"/>
              </a:ext>
            </a:extLst>
          </p:cNvPr>
          <p:cNvSpPr/>
          <p:nvPr/>
        </p:nvSpPr>
        <p:spPr>
          <a:xfrm>
            <a:off x="1432560" y="3170744"/>
            <a:ext cx="9326880" cy="712581"/>
          </a:xfrm>
          <a:prstGeom prst="roundRect">
            <a:avLst/>
          </a:prstGeom>
          <a:solidFill>
            <a:srgbClr val="00206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สรุปผลการดำเนินงานที่สำคัญในปีงบประมาณ 2568                             </a:t>
            </a:r>
            <a:endParaRPr lang="en-US" sz="3200" b="1" dirty="0">
              <a:solidFill>
                <a:schemeClr val="accent4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BB29380-2A33-5A1D-459D-023D2D3EFE6F}"/>
              </a:ext>
            </a:extLst>
          </p:cNvPr>
          <p:cNvSpPr/>
          <p:nvPr/>
        </p:nvSpPr>
        <p:spPr>
          <a:xfrm>
            <a:off x="1016635" y="3215664"/>
            <a:ext cx="640080" cy="640080"/>
          </a:xfrm>
          <a:prstGeom prst="ellipse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endParaRPr lang="en-US" sz="3200" b="1" dirty="0">
              <a:solidFill>
                <a:schemeClr val="accent4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3D51BB19-7642-8EFD-20D9-B04716B28B28}"/>
              </a:ext>
            </a:extLst>
          </p:cNvPr>
          <p:cNvSpPr/>
          <p:nvPr/>
        </p:nvSpPr>
        <p:spPr>
          <a:xfrm>
            <a:off x="1432560" y="4063098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งบประมาณภาพรวมกระทรวงคมนาคม พ.ศ. 2569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0F3EC9A-F48B-B8CB-9E5B-1BADA656B3BC}"/>
              </a:ext>
            </a:extLst>
          </p:cNvPr>
          <p:cNvSpPr/>
          <p:nvPr/>
        </p:nvSpPr>
        <p:spPr>
          <a:xfrm>
            <a:off x="1016635" y="4135599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90FC0701-2944-2BA5-A141-44F654E765C3}"/>
              </a:ext>
            </a:extLst>
          </p:cNvPr>
          <p:cNvSpPr/>
          <p:nvPr/>
        </p:nvSpPr>
        <p:spPr>
          <a:xfrm>
            <a:off x="1432560" y="5008160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2569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A148F51-F60C-F1C0-C965-B129FB264913}"/>
              </a:ext>
            </a:extLst>
          </p:cNvPr>
          <p:cNvSpPr/>
          <p:nvPr/>
        </p:nvSpPr>
        <p:spPr>
          <a:xfrm>
            <a:off x="1016635" y="5080661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1624A7-83A3-81F2-1069-5DC16DD8F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11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09639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E0F98-DC99-49E2-B3FC-3CABA3171D97}"/>
              </a:ext>
            </a:extLst>
          </p:cNvPr>
          <p:cNvSpPr/>
          <p:nvPr/>
        </p:nvSpPr>
        <p:spPr>
          <a:xfrm>
            <a:off x="2603923" y="1089497"/>
            <a:ext cx="6669133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8" algn="ctr">
              <a:lnSpc>
                <a:spcPct val="115000"/>
              </a:lnSpc>
              <a:tabLst>
                <a:tab pos="431800" algn="l"/>
                <a:tab pos="863600" algn="l"/>
                <a:tab pos="1079500" algn="l"/>
                <a:tab pos="1771650" algn="l"/>
                <a:tab pos="2508250" algn="l"/>
              </a:tabLst>
            </a:pPr>
            <a:r>
              <a:rPr lang="th-TH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ordia New" panose="020B0304020202020204" pitchFamily="34" charset="-34"/>
                <a:cs typeface="TH SarabunPSK" pitchFamily="34" charset="-34"/>
              </a:rPr>
              <a:t>ด้านการขนส่ง</a:t>
            </a:r>
            <a:r>
              <a:rPr lang="th-TH" sz="8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ordia New" panose="020B0304020202020204" pitchFamily="34" charset="-34"/>
                <a:cs typeface="TH SarabunPSK" pitchFamily="34" charset="-34"/>
              </a:rPr>
              <a:t>ทางถนน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94CD2B-D68C-4774-A1D5-DB6779DB3F74}"/>
              </a:ext>
            </a:extLst>
          </p:cNvPr>
          <p:cNvSpPr txBox="1"/>
          <p:nvPr/>
        </p:nvSpPr>
        <p:spPr>
          <a:xfrm>
            <a:off x="11649772" y="63874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AFC4445D-CF11-4F78-9E93-19A0F7378836}" type="slidenum">
              <a:rPr lang="th-TH" sz="1800" b="1">
                <a:latin typeface="TH SarabunPSK" panose="020B0500040200020003" pitchFamily="34" charset="-34"/>
                <a:cs typeface="TH SarabunPSK" panose="020B0500040200020003" pitchFamily="34" charset="-34"/>
              </a:rPr>
              <a:pPr/>
              <a:t>12</a:t>
            </a:fld>
            <a:endParaRPr lang="th-TH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12" descr="ผลการค้นหารูปภาพสำหรับ ถนนทางหลวง"/>
          <p:cNvPicPr>
            <a:picLocks noChangeAspect="1" noChangeArrowheads="1"/>
          </p:cNvPicPr>
          <p:nvPr/>
        </p:nvPicPr>
        <p:blipFill rotWithShape="1">
          <a:blip r:embed="rId2"/>
          <a:srcRect l="27012" b="14095"/>
          <a:stretch/>
        </p:blipFill>
        <p:spPr bwMode="auto">
          <a:xfrm>
            <a:off x="4489392" y="3101565"/>
            <a:ext cx="3194631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รูปภาพที่เกี่ยวข้อ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4969" y="3101565"/>
            <a:ext cx="3168639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4" t="47419" r="32078" b="35463"/>
          <a:stretch/>
        </p:blipFill>
        <p:spPr bwMode="auto">
          <a:xfrm>
            <a:off x="7980008" y="3101565"/>
            <a:ext cx="3207161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CA3F120-006E-4CCC-A2FB-2B4A77974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(ด้านการขนส่งทางถนน)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3083AA1-3B0E-450E-98D6-309F974A02AA}"/>
              </a:ext>
            </a:extLst>
          </p:cNvPr>
          <p:cNvCxnSpPr>
            <a:cxnSpLocks/>
          </p:cNvCxnSpPr>
          <p:nvPr/>
        </p:nvCxnSpPr>
        <p:spPr>
          <a:xfrm>
            <a:off x="6810678" y="2214562"/>
            <a:ext cx="233865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775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1">
            <a:extLst>
              <a:ext uri="{FF2B5EF4-FFF2-40B4-BE49-F238E27FC236}">
                <a16:creationId xmlns:a16="http://schemas.microsoft.com/office/drawing/2014/main" id="{C5CC9759-4485-4C21-BDF2-2AB827319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22960" y="512429"/>
            <a:ext cx="1178433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โครงการก่อสร้างทางหลวงพิเศษระหว่างเมือง สายบางปะอิน - นครราชสีมา</a:t>
            </a:r>
          </a:p>
        </p:txBody>
      </p:sp>
      <p:sp>
        <p:nvSpPr>
          <p:cNvPr id="19" name="กล่องข้อความ 6">
            <a:extLst>
              <a:ext uri="{FF2B5EF4-FFF2-40B4-BE49-F238E27FC236}">
                <a16:creationId xmlns:a16="http://schemas.microsoft.com/office/drawing/2014/main" id="{7E472557-C601-4E1F-943E-D4BDFAEBFC2E}"/>
              </a:ext>
            </a:extLst>
          </p:cNvPr>
          <p:cNvSpPr txBox="1"/>
          <p:nvPr/>
        </p:nvSpPr>
        <p:spPr>
          <a:xfrm>
            <a:off x="762244" y="1036162"/>
            <a:ext cx="118370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>
              <a:tabLst>
                <a:tab pos="446088" algn="l"/>
              </a:tabLst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ระยะทาง 196 กิโลเมตร จำนวน 40 ตอน วงเงินโครงการ 76,600 ล้านบาท ผลการดำเนินงาน ร้อยละ 97.58</a:t>
            </a:r>
          </a:p>
          <a:p>
            <a:pPr marL="231775">
              <a:tabLst>
                <a:tab pos="446088" algn="l"/>
              </a:tabLst>
            </a:pP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: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เปิดทดลองให้บริการช่วง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หินกอง – ปากช่อง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ในช่วงเทศกาลสงกรานต์ ปี 2568</a:t>
            </a:r>
          </a:p>
          <a:p>
            <a:pPr marL="231775">
              <a:tabLst>
                <a:tab pos="446088" algn="l"/>
              </a:tabLst>
            </a:pP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เปิดทดลองให้บริการตลอดเส้นทาง 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บางปะอิน – นครราชสีมา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ในช่วงเทศกาลปีใหม่ ปี 2569</a:t>
            </a:r>
          </a:p>
        </p:txBody>
      </p:sp>
      <p:pic>
        <p:nvPicPr>
          <p:cNvPr id="14" name="รูปภาพ 7">
            <a:extLst>
              <a:ext uri="{FF2B5EF4-FFF2-40B4-BE49-F238E27FC236}">
                <a16:creationId xmlns:a16="http://schemas.microsoft.com/office/drawing/2014/main" id="{E4911786-5203-433E-8C25-9C2A7AFB63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8" r="3634" b="8744"/>
          <a:stretch/>
        </p:blipFill>
        <p:spPr>
          <a:xfrm>
            <a:off x="350283" y="2413366"/>
            <a:ext cx="3634965" cy="220333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60229" y="6492875"/>
            <a:ext cx="2743200" cy="365125"/>
          </a:xfrm>
        </p:spPr>
        <p:txBody>
          <a:bodyPr/>
          <a:lstStyle/>
          <a:p>
            <a:fld id="{D9E4FAF4-D0B5-4631-86CE-D7265B179144}" type="slidenum">
              <a:rPr lang="th-TH" smtClean="0"/>
              <a:pPr/>
              <a:t>13</a:t>
            </a:fld>
            <a:endParaRPr lang="th-TH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8C1175-AE50-4026-9BFD-27DB6076F3A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83" y="4670668"/>
            <a:ext cx="3634965" cy="2137885"/>
          </a:xfrm>
          <a:prstGeom prst="rect">
            <a:avLst/>
          </a:prstGeom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7DB4FB-9F07-4C9C-8870-464AEE37E2E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551" y="4682710"/>
            <a:ext cx="3810865" cy="2125844"/>
          </a:xfrm>
          <a:prstGeom prst="rect">
            <a:avLst/>
          </a:prstGeom>
          <a:ln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566D98B-4943-40E3-BE32-94AB7A891FB0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3" r="11077"/>
          <a:stretch/>
        </p:blipFill>
        <p:spPr bwMode="auto">
          <a:xfrm>
            <a:off x="4163551" y="2413366"/>
            <a:ext cx="3810865" cy="2191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40EAF5A-A42A-4021-A764-C4AB803FCB9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719" y="4682709"/>
            <a:ext cx="3734480" cy="2125844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85F89BE-B043-413E-A613-2AFF01DA5C3E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719" y="2413366"/>
            <a:ext cx="3734480" cy="2191288"/>
          </a:xfrm>
          <a:prstGeom prst="rect">
            <a:avLst/>
          </a:prstGeom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9186BC-4803-6B2F-C8BE-2AC76F48F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(ด้านการขนส่งทางถนน)</a:t>
            </a:r>
          </a:p>
        </p:txBody>
      </p:sp>
    </p:spTree>
    <p:extLst>
      <p:ext uri="{BB962C8B-B14F-4D97-AF65-F5344CB8AC3E}">
        <p14:creationId xmlns:p14="http://schemas.microsoft.com/office/powerpoint/2010/main" val="1401016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กล่องข้อความ 6">
            <a:extLst>
              <a:ext uri="{FF2B5EF4-FFF2-40B4-BE49-F238E27FC236}">
                <a16:creationId xmlns:a16="http://schemas.microsoft.com/office/drawing/2014/main" id="{DC3CF1D7-2422-45F1-A958-DCF696CC847A}"/>
              </a:ext>
            </a:extLst>
          </p:cNvPr>
          <p:cNvSpPr txBox="1"/>
          <p:nvPr/>
        </p:nvSpPr>
        <p:spPr>
          <a:xfrm>
            <a:off x="625150" y="1228403"/>
            <a:ext cx="11434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>
              <a:tabLst>
                <a:tab pos="446088" algn="l"/>
              </a:tabLst>
            </a:pPr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ระยะทาง 96 กิโลเมตร จำนวน 25 ตอน วงเงินโครงการ 49,120 ล้านบาท </a:t>
            </a:r>
          </a:p>
          <a:p>
            <a:pPr marL="231775">
              <a:tabLst>
                <a:tab pos="446088" algn="l"/>
              </a:tabLst>
            </a:pPr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ผลการดำเนินงานร้อยละ 99.82  </a:t>
            </a:r>
            <a:r>
              <a:rPr lang="en-US" sz="3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3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เปิดทดลองให้บริการตลอดเส้นทางในช่วงวันหยุดสุดสัปดาห์</a:t>
            </a:r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id="{C5CC9759-4485-4C21-BDF2-2AB827319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3300"/>
            <a:ext cx="120596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2. โครงการก่อสร้างทางหลวงพิเศษระหว่างเมือง สายบางใหญ่ - กาญจนบุรี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193A26A-016A-4357-BAD3-C32F65AB9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(ด้านการขนส่งทางถนน)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316430" y="6428881"/>
            <a:ext cx="2743200" cy="365125"/>
          </a:xfrm>
        </p:spPr>
        <p:txBody>
          <a:bodyPr/>
          <a:lstStyle/>
          <a:p>
            <a:fld id="{D9E4FAF4-D0B5-4631-86CE-D7265B179144}" type="slidenum">
              <a:rPr lang="th-TH" smtClean="0"/>
              <a:pPr/>
              <a:t>14</a:t>
            </a:fld>
            <a:endParaRPr lang="th-TH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7FF1764-A682-4134-854A-61A3C41C3A4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841" y="4769590"/>
            <a:ext cx="3602064" cy="1953720"/>
          </a:xfrm>
          <a:prstGeom prst="rect">
            <a:avLst/>
          </a:prstGeom>
        </p:spPr>
      </p:pic>
      <p:pic>
        <p:nvPicPr>
          <p:cNvPr id="7170" name="Picture 2" descr="มอเตอร์เวย์ บางใหญ่-กาญจนบุรี">
            <a:extLst>
              <a:ext uri="{FF2B5EF4-FFF2-40B4-BE49-F238E27FC236}">
                <a16:creationId xmlns:a16="http://schemas.microsoft.com/office/drawing/2014/main" id="{100C0D27-EC26-48C4-A74C-CB84E2DF1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840" y="2614649"/>
            <a:ext cx="3602065" cy="202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เริ่ม 26 เม.ย.นี้! เปิดวิ่งฟรีมอเตอร์เวย์&quot;บางใหญ่-กาญจน์&quot;ทุกสุดสัปดาห์  &quot;15.00 น.วันศุกร์ ถึง 21.00 น.วันอาทิตย์&quot;">
            <a:extLst>
              <a:ext uri="{FF2B5EF4-FFF2-40B4-BE49-F238E27FC236}">
                <a16:creationId xmlns:a16="http://schemas.microsoft.com/office/drawing/2014/main" id="{7DF1021B-30E3-A3C5-991E-25239AAD2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50" y="2614649"/>
            <a:ext cx="3602065" cy="202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7181">
            <a:extLst>
              <a:ext uri="{FF2B5EF4-FFF2-40B4-BE49-F238E27FC236}">
                <a16:creationId xmlns:a16="http://schemas.microsoft.com/office/drawing/2014/main" id="{1A6AC8F9-77DB-8218-69A9-94CA27453D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050" y="4748744"/>
            <a:ext cx="3602064" cy="1953720"/>
          </a:xfrm>
          <a:prstGeom prst="rect">
            <a:avLst/>
          </a:prstGeom>
        </p:spPr>
      </p:pic>
      <p:pic>
        <p:nvPicPr>
          <p:cNvPr id="1030" name="Picture 6" descr="ชาวนนท์เตรียมเฮ! วิ่งปร๋อ...ปลายปีนี้ ได้ใช้แน่นอน! เพียง 50 นาที ถึง กาญจนบุรี กับ มอเตอร์เวย์ M81 “บางใหญ่-กาญจนบุรี”">
            <a:extLst>
              <a:ext uri="{FF2B5EF4-FFF2-40B4-BE49-F238E27FC236}">
                <a16:creationId xmlns:a16="http://schemas.microsoft.com/office/drawing/2014/main" id="{9301E273-3817-5BC9-F8A5-380C0EB93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630" y="4769590"/>
            <a:ext cx="3516960" cy="197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10A453D0-4C85-C9C4-7C2D-C5BB423C1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150" y="2530569"/>
            <a:ext cx="3517876" cy="210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787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1">
            <a:extLst>
              <a:ext uri="{FF2B5EF4-FFF2-40B4-BE49-F238E27FC236}">
                <a16:creationId xmlns:a16="http://schemas.microsoft.com/office/drawing/2014/main" id="{C5CC9759-4485-4C21-BDF2-2AB827319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46" y="554189"/>
            <a:ext cx="11826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3399FF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โครงการก่อสร้างโครงข่ายทางหลวงแผ่นดิน</a:t>
            </a:r>
          </a:p>
        </p:txBody>
      </p:sp>
      <p:sp>
        <p:nvSpPr>
          <p:cNvPr id="11" name="กล่องข้อความ 6">
            <a:extLst>
              <a:ext uri="{FF2B5EF4-FFF2-40B4-BE49-F238E27FC236}">
                <a16:creationId xmlns:a16="http://schemas.microsoft.com/office/drawing/2014/main" id="{DC3CF1D7-2422-45F1-A958-DCF696CC847A}"/>
              </a:ext>
            </a:extLst>
          </p:cNvPr>
          <p:cNvSpPr txBox="1"/>
          <p:nvPr/>
        </p:nvSpPr>
        <p:spPr>
          <a:xfrm>
            <a:off x="631776" y="1204195"/>
            <a:ext cx="106382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th-TH" sz="3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เปิดให้บริการแล้วในปี 2568 จำนวน 25 โครงการ  </a:t>
            </a:r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ระยะทาง 223 กิโลเมตร ประกอบด้วย</a:t>
            </a:r>
          </a:p>
          <a:p>
            <a:pPr>
              <a:tabLst>
                <a:tab pos="176213" algn="l"/>
                <a:tab pos="1793875" algn="l"/>
                <a:tab pos="5018088" algn="l"/>
              </a:tabLst>
            </a:pPr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- ภาคเหนือ	 1 โครงการ	- ภาคตะวันออกเฉียงเหนือ   9  โครงการ</a:t>
            </a:r>
          </a:p>
          <a:p>
            <a:pPr>
              <a:tabLst>
                <a:tab pos="176213" algn="l"/>
                <a:tab pos="1793875" algn="l"/>
                <a:tab pos="5018088" algn="l"/>
              </a:tabLst>
            </a:pPr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- ภาคใต้	 4 โครงการ 	- ภาคตะวันออก               2   โครงการ	</a:t>
            </a:r>
          </a:p>
          <a:p>
            <a:pPr defTabSz="942975">
              <a:tabLst>
                <a:tab pos="176213" algn="l"/>
                <a:tab pos="1793875" algn="l"/>
                <a:tab pos="4937125" algn="l"/>
              </a:tabLst>
            </a:pPr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- ภาคกลาง	 9 โครงการ  	 		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93A26A-016A-4357-BAD3-C32F65AB9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(ด้านการขนส่งทางถนน)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64107" y="6492875"/>
            <a:ext cx="2743200" cy="365125"/>
          </a:xfrm>
        </p:spPr>
        <p:txBody>
          <a:bodyPr/>
          <a:lstStyle/>
          <a:p>
            <a:fld id="{D9E4FAF4-D0B5-4631-86CE-D7265B179144}" type="slidenum">
              <a:rPr lang="th-TH" smtClean="0"/>
              <a:pPr/>
              <a:t>15</a:t>
            </a:fld>
            <a:endParaRPr lang="th-TH" dirty="0"/>
          </a:p>
        </p:txBody>
      </p:sp>
      <p:pic>
        <p:nvPicPr>
          <p:cNvPr id="17" name="รูปภาพ 1295943829">
            <a:extLst>
              <a:ext uri="{FF2B5EF4-FFF2-40B4-BE49-F238E27FC236}">
                <a16:creationId xmlns:a16="http://schemas.microsoft.com/office/drawing/2014/main" id="{6A075EBF-2242-4DEC-93FB-DC1D80EB4D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847" y="3430476"/>
            <a:ext cx="2797519" cy="1595880"/>
          </a:xfrm>
          <a:prstGeom prst="rect">
            <a:avLst/>
          </a:prstGeom>
          <a:noFill/>
        </p:spPr>
      </p:pic>
      <p:pic>
        <p:nvPicPr>
          <p:cNvPr id="9" name="รูปภาพ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83" y="3392877"/>
            <a:ext cx="2808220" cy="1612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รูปภาพ 202780749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312" y="3430476"/>
            <a:ext cx="2640740" cy="1574854"/>
          </a:xfrm>
          <a:prstGeom prst="rect">
            <a:avLst/>
          </a:prstGeom>
          <a:noFill/>
        </p:spPr>
      </p:pic>
      <p:pic>
        <p:nvPicPr>
          <p:cNvPr id="13" name="รูปภาพ 22057175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83" y="5085855"/>
            <a:ext cx="2808220" cy="1589582"/>
          </a:xfrm>
          <a:prstGeom prst="rect">
            <a:avLst/>
          </a:prstGeom>
          <a:noFill/>
        </p:spPr>
      </p:pic>
      <p:pic>
        <p:nvPicPr>
          <p:cNvPr id="15" name="รูปภาพ 176373200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10090" y="5085855"/>
            <a:ext cx="2728874" cy="1589582"/>
          </a:xfrm>
          <a:prstGeom prst="rect">
            <a:avLst/>
          </a:prstGeom>
          <a:ln/>
        </p:spPr>
      </p:pic>
      <p:pic>
        <p:nvPicPr>
          <p:cNvPr id="16" name="รูปภาพ 124600738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08441" y="5085855"/>
            <a:ext cx="2828925" cy="1589582"/>
          </a:xfrm>
          <a:prstGeom prst="rect">
            <a:avLst/>
          </a:prstGeom>
          <a:ln/>
        </p:spPr>
      </p:pic>
      <p:pic>
        <p:nvPicPr>
          <p:cNvPr id="19" name="รูปภาพ 2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688" y="5085855"/>
            <a:ext cx="2632298" cy="1630497"/>
          </a:xfrm>
          <a:prstGeom prst="rect">
            <a:avLst/>
          </a:prstGeom>
        </p:spPr>
      </p:pic>
      <p:pic>
        <p:nvPicPr>
          <p:cNvPr id="3" name="รูปภาพ 11">
            <a:extLst>
              <a:ext uri="{FF2B5EF4-FFF2-40B4-BE49-F238E27FC236}">
                <a16:creationId xmlns:a16="http://schemas.microsoft.com/office/drawing/2014/main" id="{00000000-0008-0000-0500-00000C000000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090" y="3430476"/>
            <a:ext cx="2728874" cy="1595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6623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08B0937-7645-4A61-9266-9A63E93911C5}"/>
              </a:ext>
            </a:extLst>
          </p:cNvPr>
          <p:cNvSpPr/>
          <p:nvPr/>
        </p:nvSpPr>
        <p:spPr>
          <a:xfrm>
            <a:off x="314664" y="965812"/>
            <a:ext cx="11606292" cy="28469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3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โครงการบำรุงรักษาและอำนวยความปลอดภัยงานทาง  </a:t>
            </a:r>
            <a:r>
              <a:rPr lang="th-TH" sz="37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เปิดให้บริการแล้ว </a:t>
            </a:r>
            <a:r>
              <a:rPr lang="th-TH" sz="3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ดังนี้</a:t>
            </a:r>
          </a:p>
          <a:p>
            <a:pPr>
              <a:spcAft>
                <a:spcPts val="600"/>
              </a:spcAft>
            </a:pPr>
            <a:endParaRPr lang="th-TH" sz="1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20725" indent="-1841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227388" algn="l"/>
                <a:tab pos="5475288" algn="l"/>
                <a:tab pos="6457950" algn="l"/>
                <a:tab pos="7897813" algn="ctr"/>
                <a:tab pos="8435975" algn="l"/>
              </a:tabLst>
            </a:pPr>
            <a:r>
              <a:rPr lang="th-TH" sz="2900" b="1" spc="-2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แก้ไขปัญหาบริเวณจุดเสี่ยงอันตราย		จำนวน	</a:t>
            </a:r>
            <a:r>
              <a:rPr lang="th-TH" sz="2900" b="1" spc="-2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577 	แห่ง</a:t>
            </a:r>
          </a:p>
          <a:p>
            <a:pPr marL="720725" indent="-1841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227388" algn="l"/>
                <a:tab pos="5475288" algn="l"/>
                <a:tab pos="6457950" algn="l"/>
                <a:tab pos="7897813" algn="ctr"/>
                <a:tab pos="8435975" algn="l"/>
              </a:tabLst>
            </a:pPr>
            <a:r>
              <a:rPr lang="th-TH" sz="29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ปรับปรุงป้ายจราจรและเครื่องหมายจราจรบนผิวทาง	จำนวน	</a:t>
            </a:r>
            <a:r>
              <a:rPr lang="th-TH" sz="29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289 	แห่ง</a:t>
            </a:r>
          </a:p>
          <a:p>
            <a:pPr marL="720725" indent="-1841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227388" algn="l"/>
                <a:tab pos="5475288" algn="l"/>
                <a:tab pos="6457950" algn="l"/>
                <a:tab pos="7897813" algn="ctr"/>
                <a:tab pos="8435975" algn="l"/>
              </a:tabLst>
            </a:pPr>
            <a:r>
              <a:rPr lang="th-TH" sz="29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ติดตั้งราวกันอันตราย			จำนวน	</a:t>
            </a:r>
            <a:r>
              <a:rPr lang="th-TH" sz="2900" b="1" spc="-2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363	</a:t>
            </a:r>
            <a:r>
              <a:rPr lang="th-TH" sz="29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</a:p>
          <a:p>
            <a:pPr marL="720725" indent="-1841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227388" algn="l"/>
                <a:tab pos="5475288" algn="l"/>
                <a:tab pos="6457950" algn="l"/>
                <a:tab pos="7715250" algn="ctr"/>
                <a:tab pos="8435975" algn="l"/>
              </a:tabLst>
            </a:pPr>
            <a:r>
              <a:rPr lang="th-TH" sz="2900" b="1" spc="-3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ติดตั้งไฟฟ้าแสงสว่าง			จำนวน	     </a:t>
            </a:r>
            <a:r>
              <a:rPr lang="th-TH" sz="2900" b="1" spc="-3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1,137	แห่ง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444607-3434-45D0-BD47-56C238358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(ด้านการขนส่งทางถนน)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53006" y="6492875"/>
            <a:ext cx="2743200" cy="365125"/>
          </a:xfrm>
        </p:spPr>
        <p:txBody>
          <a:bodyPr/>
          <a:lstStyle/>
          <a:p>
            <a:fld id="{D9E4FAF4-D0B5-4631-86CE-D7265B179144}" type="slidenum">
              <a:rPr lang="th-TH" smtClean="0"/>
              <a:pPr/>
              <a:t>16</a:t>
            </a:fld>
            <a:endParaRPr lang="th-TH" dirty="0"/>
          </a:p>
        </p:txBody>
      </p:sp>
      <p:pic>
        <p:nvPicPr>
          <p:cNvPr id="17" name="รูปภาพ 26">
            <a:extLst>
              <a:ext uri="{FF2B5EF4-FFF2-40B4-BE49-F238E27FC236}">
                <a16:creationId xmlns:a16="http://schemas.microsoft.com/office/drawing/2014/main" id="{CB8E0102-0522-4A88-9E89-D1679FA7844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4" y="4556444"/>
            <a:ext cx="2940685" cy="1837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รูปภาพ 39">
            <a:extLst>
              <a:ext uri="{FF2B5EF4-FFF2-40B4-BE49-F238E27FC236}">
                <a16:creationId xmlns:a16="http://schemas.microsoft.com/office/drawing/2014/main" id="{D06243FB-54E3-40A0-A32E-AB11F4138F0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810" y="4556444"/>
            <a:ext cx="2940685" cy="1854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รูปภาพ 40">
            <a:extLst>
              <a:ext uri="{FF2B5EF4-FFF2-40B4-BE49-F238E27FC236}">
                <a16:creationId xmlns:a16="http://schemas.microsoft.com/office/drawing/2014/main" id="{D01CE7A7-4D62-4F4E-8D63-34DC2FAEB63A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115" y="4556444"/>
            <a:ext cx="2940684" cy="1854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รูปภาพ 25">
            <a:extLst>
              <a:ext uri="{FF2B5EF4-FFF2-40B4-BE49-F238E27FC236}">
                <a16:creationId xmlns:a16="http://schemas.microsoft.com/office/drawing/2014/main" id="{0630FE92-59AA-B249-7342-F4CE1D8ACD9B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521" y="4565016"/>
            <a:ext cx="2940685" cy="1837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8985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7444607-3434-45D0-BD47-56C238358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(ด้านการขนส่งทางถนน)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17</a:t>
            </a:fld>
            <a:endParaRPr lang="th-T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841916-1D6A-4558-9FAE-7E0D99B606FA}"/>
              </a:ext>
            </a:extLst>
          </p:cNvPr>
          <p:cNvSpPr/>
          <p:nvPr/>
        </p:nvSpPr>
        <p:spPr>
          <a:xfrm>
            <a:off x="3316404" y="586704"/>
            <a:ext cx="9018412" cy="213135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63525" indent="-263525"/>
            <a:r>
              <a: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โครงการทางพิเศษสายพระราม 3 – ดาวคะนอง – วงแหวนรอบนอกกรุงเทพมหานคร ด้านตะวันตก </a:t>
            </a:r>
          </a:p>
          <a:p>
            <a:pPr marL="263525" indent="-263525"/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สถานะ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อยู่ระหว่างการก่อสร้าง ผลการดำเนินงาน ร้อยละ 89.71</a:t>
            </a:r>
          </a:p>
          <a:p>
            <a:pPr marL="342900" indent="11113">
              <a:spcAft>
                <a:spcPts val="300"/>
              </a:spcAft>
              <a:tabLst>
                <a:tab pos="354013" algn="l"/>
              </a:tabLst>
            </a:pP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พร้อม </a:t>
            </a:r>
            <a:r>
              <a:rPr lang="en-US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400" b="1" spc="-3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เปิดทดลองให้บริการแล้ว ช่วงสะพานทศมราชัน (พระราม 3 – สุขสวัสดิ์)</a:t>
            </a:r>
            <a:endParaRPr lang="th-TH" sz="2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indent="103188">
              <a:spcAft>
                <a:spcPts val="300"/>
              </a:spcAft>
              <a:tabLst>
                <a:tab pos="354013" algn="l"/>
              </a:tabLst>
            </a:pP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และ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เปิดทดลองให้บริการตลอดเส้นทางภายในปี 2569</a:t>
            </a:r>
          </a:p>
        </p:txBody>
      </p:sp>
      <p:pic>
        <p:nvPicPr>
          <p:cNvPr id="18434" name="Picture 2" descr="กทพ.ปิดดีลผลประมูลทางด่วนพระราม 3 สัญญา 1, 3 วงเงิน 1.4 หมื่นลบ.">
            <a:extLst>
              <a:ext uri="{FF2B5EF4-FFF2-40B4-BE49-F238E27FC236}">
                <a16:creationId xmlns:a16="http://schemas.microsoft.com/office/drawing/2014/main" id="{EAB01459-BDE9-4F79-9BC0-ADA656FE2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5" y="645087"/>
            <a:ext cx="3287344" cy="191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2CD1BF-740C-FCA4-812F-AA3FED5E4E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80" r="13820"/>
          <a:stretch/>
        </p:blipFill>
        <p:spPr>
          <a:xfrm>
            <a:off x="84365" y="2748834"/>
            <a:ext cx="3287342" cy="1811735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27070A-A7E0-374E-ECA9-F665D3E7BAE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510" r="5419"/>
          <a:stretch/>
        </p:blipFill>
        <p:spPr>
          <a:xfrm>
            <a:off x="103965" y="4752599"/>
            <a:ext cx="3267742" cy="1811735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8363E7-6908-81E9-95F2-27D976164877}"/>
              </a:ext>
            </a:extLst>
          </p:cNvPr>
          <p:cNvSpPr/>
          <p:nvPr/>
        </p:nvSpPr>
        <p:spPr>
          <a:xfrm>
            <a:off x="3478448" y="3022889"/>
            <a:ext cx="8452897" cy="18620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th-TH" sz="29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 โครงการทางยกระดับบนถนนพระราม 2 (ธนบุรี –ปากท่อ) </a:t>
            </a:r>
          </a:p>
          <a:p>
            <a:r>
              <a:rPr lang="th-TH" sz="29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6.1 ตอนทางแยกต่างระดับบางขุนเทียน - เอกชัย</a:t>
            </a:r>
          </a:p>
          <a:p>
            <a:pPr>
              <a:tabLst>
                <a:tab pos="811213" algn="l"/>
              </a:tabLst>
            </a:pPr>
            <a:r>
              <a:rPr lang="th-TH" sz="29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สถานะ 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ก่อสร้างแล้วเสร็จ  ร้อยละ 100</a:t>
            </a:r>
          </a:p>
          <a:p>
            <a:pPr>
              <a:tabLst>
                <a:tab pos="811213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	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พร้อม </a:t>
            </a:r>
            <a:r>
              <a:rPr lang="en-US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เปิดทดลองให้บริการ ภายในสิ้นปี 2568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A81174-5290-0B42-34B6-EB2B86769A10}"/>
              </a:ext>
            </a:extLst>
          </p:cNvPr>
          <p:cNvSpPr/>
          <p:nvPr/>
        </p:nvSpPr>
        <p:spPr>
          <a:xfrm>
            <a:off x="3597586" y="4973663"/>
            <a:ext cx="8214620" cy="13696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th-TH" sz="29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6.2 ตอน เอกชัย-บ้านแพ้ว</a:t>
            </a:r>
          </a:p>
          <a:p>
            <a:pPr>
              <a:tabLst>
                <a:tab pos="354013" algn="l"/>
                <a:tab pos="720725" algn="l"/>
              </a:tabLst>
            </a:pPr>
            <a:r>
              <a:rPr lang="th-TH" sz="29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สถานะ 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อยู่ระหว่างการก่อสร้าง ผลการดำเนินงาน ร้อยละ 82.94</a:t>
            </a:r>
          </a:p>
          <a:p>
            <a:pPr>
              <a:tabLst>
                <a:tab pos="354013" algn="l"/>
                <a:tab pos="720725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	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พร้อม </a:t>
            </a:r>
            <a:r>
              <a:rPr lang="en-US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เปิดทดลองให้บริการ ภายในสิ้นปี 2568</a:t>
            </a:r>
          </a:p>
        </p:txBody>
      </p:sp>
    </p:spTree>
    <p:extLst>
      <p:ext uri="{BB962C8B-B14F-4D97-AF65-F5344CB8AC3E}">
        <p14:creationId xmlns:p14="http://schemas.microsoft.com/office/powerpoint/2010/main" val="1857984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E0F98-DC99-49E2-B3FC-3CABA3171D97}"/>
              </a:ext>
            </a:extLst>
          </p:cNvPr>
          <p:cNvSpPr/>
          <p:nvPr/>
        </p:nvSpPr>
        <p:spPr>
          <a:xfrm>
            <a:off x="2816542" y="1139745"/>
            <a:ext cx="6390211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8" algn="ctr">
              <a:lnSpc>
                <a:spcPct val="115000"/>
              </a:lnSpc>
              <a:tabLst>
                <a:tab pos="431800" algn="l"/>
                <a:tab pos="863600" algn="l"/>
                <a:tab pos="1079500" algn="l"/>
                <a:tab pos="1771650" algn="l"/>
                <a:tab pos="2508250" algn="l"/>
              </a:tabLst>
            </a:pPr>
            <a:r>
              <a:rPr lang="th-TH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ordia New" panose="020B0304020202020204" pitchFamily="34" charset="-34"/>
                <a:cs typeface="TH SarabunPSK" pitchFamily="34" charset="-34"/>
              </a:rPr>
              <a:t>ด้านการขนส่ง</a:t>
            </a:r>
            <a:r>
              <a:rPr lang="th-TH" sz="8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ordia New" panose="020B0304020202020204" pitchFamily="34" charset="-34"/>
                <a:cs typeface="TH SarabunPSK" pitchFamily="34" charset="-34"/>
              </a:rPr>
              <a:t>ทางราง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94CD2B-D68C-4774-A1D5-DB6779DB3F74}"/>
              </a:ext>
            </a:extLst>
          </p:cNvPr>
          <p:cNvSpPr txBox="1"/>
          <p:nvPr/>
        </p:nvSpPr>
        <p:spPr>
          <a:xfrm>
            <a:off x="11706922" y="648515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AFC4445D-CF11-4F78-9E93-19A0F7378836}" type="slidenum">
              <a:rPr lang="th-TH" sz="1800" b="1">
                <a:latin typeface="TH SarabunPSK" panose="020B0500040200020003" pitchFamily="34" charset="-34"/>
                <a:cs typeface="TH SarabunPSK" panose="020B0500040200020003" pitchFamily="34" charset="-34"/>
              </a:rPr>
              <a:pPr/>
              <a:t>18</a:t>
            </a:fld>
            <a:endParaRPr lang="th-TH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1266" name="Picture 2" descr="กรมรางฯ” ยาสามัญแห่งความหวังแก้ปัญหารถไฟไทย  แผลคันที่เกาถูกที่หรือลามที่ยากจะแก้ไข! สยามรัฐ">
            <a:extLst>
              <a:ext uri="{FF2B5EF4-FFF2-40B4-BE49-F238E27FC236}">
                <a16:creationId xmlns:a16="http://schemas.microsoft.com/office/drawing/2014/main" id="{61D0E8FE-9045-4687-9854-CC3C9C80DD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91"/>
          <a:stretch/>
        </p:blipFill>
        <p:spPr bwMode="auto">
          <a:xfrm>
            <a:off x="1000260" y="3233597"/>
            <a:ext cx="3166812" cy="1815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โปรดเกล้าฯ พ.ร.บ.ตั้ง “กรมการขนส่งทางราง” มีผลวันนี้">
            <a:extLst>
              <a:ext uri="{FF2B5EF4-FFF2-40B4-BE49-F238E27FC236}">
                <a16:creationId xmlns:a16="http://schemas.microsoft.com/office/drawing/2014/main" id="{7EA605AF-08FE-469C-ACD8-0F3EE1E1C5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706"/>
          <a:stretch/>
        </p:blipFill>
        <p:spPr bwMode="auto">
          <a:xfrm>
            <a:off x="4491529" y="3233597"/>
            <a:ext cx="3166811" cy="18096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9DEE832-BE49-4727-BB80-586CBDD34D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5399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(ด้านการขนส่งทางราง)</a:t>
            </a:r>
          </a:p>
        </p:txBody>
      </p:sp>
      <p:pic>
        <p:nvPicPr>
          <p:cNvPr id="31746" name="Picture 2" descr="ยันประมูล &quot;สายสีม่วงใต้&quot; โปร่งใส-เป็นไปตามกฎหมาย">
            <a:extLst>
              <a:ext uri="{FF2B5EF4-FFF2-40B4-BE49-F238E27FC236}">
                <a16:creationId xmlns:a16="http://schemas.microsoft.com/office/drawing/2014/main" id="{06F843C2-9B3D-41FF-B12B-D179B82C4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797" y="3233597"/>
            <a:ext cx="3166811" cy="18096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654674-607C-4302-8A6F-F94960CAAE24}"/>
              </a:ext>
            </a:extLst>
          </p:cNvPr>
          <p:cNvCxnSpPr/>
          <p:nvPr/>
        </p:nvCxnSpPr>
        <p:spPr>
          <a:xfrm>
            <a:off x="7058025" y="2277428"/>
            <a:ext cx="198596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366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B1B1A640-A04A-0095-F0DA-F7D64D507273}"/>
              </a:ext>
            </a:extLst>
          </p:cNvPr>
          <p:cNvSpPr txBox="1"/>
          <p:nvPr/>
        </p:nvSpPr>
        <p:spPr>
          <a:xfrm>
            <a:off x="4293870" y="603313"/>
            <a:ext cx="789813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  <a:tabLst>
                <a:tab pos="182563" algn="l"/>
              </a:tabLst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รถไฟทางคู่สายตะวันออกเฉียงเหนือ </a:t>
            </a:r>
          </a:p>
          <a:p>
            <a:pPr>
              <a:tabLst>
                <a:tab pos="182563" algn="l"/>
              </a:tabLst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(1)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ช่วง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มาบกะเบา – ชุมทางถนนจิระ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ระยะทาง 132 กิโลเมตร</a:t>
            </a:r>
          </a:p>
          <a:p>
            <a:pPr>
              <a:tabLst>
                <a:tab pos="182563" algn="l"/>
                <a:tab pos="628650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 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อยู่ระหว่างก่อสร้าง ผลการดำเนินงาน ร้อยละ 96</a:t>
            </a:r>
            <a:endParaRPr lang="th-TH" sz="25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tabLst>
                <a:tab pos="182563" algn="l"/>
              </a:tabLst>
            </a:pP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  <a:r>
              <a:rPr lang="en-US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เปิดทดลองให้บริการช่วงบันไดม้า – คลองขนานจิตร เมื่อเดือน กรกฎาคม 2567</a:t>
            </a:r>
            <a:endParaRPr lang="th-TH" sz="25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444607-3434-45D0-BD47-56C238358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458"/>
            <a:ext cx="12192000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(ด้านการขนส่งทางราง)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9E4FAF4-D0B5-4631-86CE-D7265B179144}" type="slidenum">
              <a:rPr lang="th-TH" smtClean="0"/>
              <a:pPr/>
              <a:t>19</a:t>
            </a:fld>
            <a:endParaRPr lang="th-T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E4F252-A873-CB66-9DE2-7CE2B2C16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18" y="654543"/>
            <a:ext cx="3528122" cy="6270358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F010C604-468A-FAD7-FAA7-962EA54C1D28}"/>
              </a:ext>
            </a:extLst>
          </p:cNvPr>
          <p:cNvGrpSpPr/>
          <p:nvPr/>
        </p:nvGrpSpPr>
        <p:grpSpPr>
          <a:xfrm>
            <a:off x="2388870" y="799315"/>
            <a:ext cx="1817370" cy="835175"/>
            <a:chOff x="3989070" y="5279875"/>
            <a:chExt cx="1817370" cy="835175"/>
          </a:xfrm>
          <a:solidFill>
            <a:schemeClr val="bg1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F122343-845E-9115-0D81-2237E7AEA91B}"/>
                </a:ext>
              </a:extLst>
            </p:cNvPr>
            <p:cNvSpPr/>
            <p:nvPr/>
          </p:nvSpPr>
          <p:spPr>
            <a:xfrm>
              <a:off x="3989070" y="5279875"/>
              <a:ext cx="1817370" cy="835175"/>
            </a:xfrm>
            <a:prstGeom prst="rect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tabLst>
                  <a:tab pos="720725" algn="l"/>
                </a:tabLst>
              </a:pP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</a:t>
              </a:r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ทางคู่ ระยะที่ 1</a:t>
              </a:r>
            </a:p>
            <a:p>
              <a:pPr>
                <a:tabLst>
                  <a:tab pos="720725" algn="l"/>
                </a:tabLst>
              </a:pPr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ทางคู่ ระยะที่ 2</a:t>
              </a:r>
            </a:p>
            <a:p>
              <a:pPr>
                <a:tabLst>
                  <a:tab pos="720725" algn="l"/>
                </a:tabLst>
              </a:pPr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ทางรถไฟสายใหม่</a:t>
              </a:r>
            </a:p>
            <a:p>
              <a:pPr>
                <a:tabLst>
                  <a:tab pos="720725" algn="l"/>
                </a:tabLst>
              </a:pPr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เปิดให้บริการแล้ว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146BBAB-9480-D103-52B9-7302556EFBBB}"/>
                </a:ext>
              </a:extLst>
            </p:cNvPr>
            <p:cNvCxnSpPr/>
            <p:nvPr/>
          </p:nvCxnSpPr>
          <p:spPr>
            <a:xfrm>
              <a:off x="4206240" y="5459896"/>
              <a:ext cx="320040" cy="0"/>
            </a:xfrm>
            <a:prstGeom prst="line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98C3B29-061D-8651-D085-376E98D5C4A7}"/>
                </a:ext>
              </a:extLst>
            </p:cNvPr>
            <p:cNvCxnSpPr/>
            <p:nvPr/>
          </p:nvCxnSpPr>
          <p:spPr>
            <a:xfrm>
              <a:off x="4206240" y="5680876"/>
              <a:ext cx="320040" cy="0"/>
            </a:xfrm>
            <a:prstGeom prst="line">
              <a:avLst/>
            </a:prstGeom>
            <a:grpFill/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1228C77-7F67-81A8-9B04-291987F365DE}"/>
                </a:ext>
              </a:extLst>
            </p:cNvPr>
            <p:cNvCxnSpPr/>
            <p:nvPr/>
          </p:nvCxnSpPr>
          <p:spPr>
            <a:xfrm>
              <a:off x="4206240" y="5852326"/>
              <a:ext cx="320040" cy="0"/>
            </a:xfrm>
            <a:prstGeom prst="line">
              <a:avLst/>
            </a:prstGeom>
            <a:grpFill/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055D0B6-A5F3-FBFA-8B8B-C398FC2B72CE}"/>
                </a:ext>
              </a:extLst>
            </p:cNvPr>
            <p:cNvCxnSpPr/>
            <p:nvPr/>
          </p:nvCxnSpPr>
          <p:spPr>
            <a:xfrm>
              <a:off x="4206240" y="6023776"/>
              <a:ext cx="320040" cy="0"/>
            </a:xfrm>
            <a:prstGeom prst="line">
              <a:avLst/>
            </a:prstGeom>
            <a:grpFill/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E85F393-0370-9F4F-D428-37D374F7FCAE}"/>
              </a:ext>
            </a:extLst>
          </p:cNvPr>
          <p:cNvCxnSpPr>
            <a:cxnSpLocks/>
          </p:cNvCxnSpPr>
          <p:nvPr/>
        </p:nvCxnSpPr>
        <p:spPr>
          <a:xfrm>
            <a:off x="5676900" y="1019114"/>
            <a:ext cx="234297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ED6BDB2-0837-38EA-5570-77DCBD065C0D}"/>
              </a:ext>
            </a:extLst>
          </p:cNvPr>
          <p:cNvSpPr txBox="1"/>
          <p:nvPr/>
        </p:nvSpPr>
        <p:spPr>
          <a:xfrm>
            <a:off x="4408767" y="3892422"/>
            <a:ext cx="6949791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  <a:tabLst>
                <a:tab pos="182563" algn="l"/>
              </a:tabLst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รถไฟทางคู่สายใต้  </a:t>
            </a:r>
          </a:p>
          <a:p>
            <a:pPr>
              <a:tabLst>
                <a:tab pos="182563" algn="l"/>
                <a:tab pos="720725" algn="l"/>
              </a:tabLst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(3)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ช่วง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นครปฐม – หัวหิน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ระยะทาง 169 กิโลเมตร</a:t>
            </a:r>
            <a:endParaRPr lang="en-US" sz="25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tabLst>
                <a:tab pos="182563" algn="l"/>
                <a:tab pos="720725" algn="l"/>
              </a:tabLst>
            </a:pP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: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ก่อสร้างแล้วเสร็จ ร้อยละ 100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>
              <a:tabLst>
                <a:tab pos="182563" algn="l"/>
                <a:tab pos="720725" algn="l"/>
              </a:tabLst>
            </a:pPr>
            <a:r>
              <a:rPr lang="en-US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: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เปิดให้บริการทั้งเส้นทาง ตั้งแต่เดือน สิงหาคม 2567</a:t>
            </a:r>
          </a:p>
          <a:p>
            <a:pPr>
              <a:tabLst>
                <a:tab pos="182563" algn="l"/>
                <a:tab pos="720725" algn="l"/>
              </a:tabLst>
            </a:pPr>
            <a:endParaRPr lang="th-TH" sz="6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tabLst>
                <a:tab pos="182563" algn="l"/>
                <a:tab pos="720725" algn="l"/>
              </a:tabLst>
            </a:pP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(4)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ช่วง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ประจวบคีรีขันธ์ – ชุมพร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ระยะทาง 167 กิโลเมตร</a:t>
            </a:r>
          </a:p>
          <a:p>
            <a:pPr>
              <a:tabLst>
                <a:tab pos="182563" algn="l"/>
                <a:tab pos="720725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	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ก่อสร้างแล้วเสร็จ ร้อยละ 100</a:t>
            </a:r>
          </a:p>
          <a:p>
            <a:pPr>
              <a:tabLst>
                <a:tab pos="182563" algn="l"/>
                <a:tab pos="720725" algn="l"/>
              </a:tabLst>
            </a:pP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</a:t>
            </a:r>
            <a:r>
              <a:rPr lang="en-US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เปิดให้บริการทั้งเส้นทาง ตั้งแต่เดือน สิงหาคม 2567</a:t>
            </a:r>
            <a:endParaRPr lang="th-TH" sz="25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77B602-98B3-8FD8-0CA4-99E55ED28AB3}"/>
              </a:ext>
            </a:extLst>
          </p:cNvPr>
          <p:cNvSpPr txBox="1"/>
          <p:nvPr/>
        </p:nvSpPr>
        <p:spPr>
          <a:xfrm>
            <a:off x="4293870" y="2257506"/>
            <a:ext cx="656974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  <a:tabLst>
                <a:tab pos="182563" algn="l"/>
              </a:tabLst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รถไฟทางคู่สายเหนือ  </a:t>
            </a:r>
          </a:p>
          <a:p>
            <a:pPr>
              <a:tabLst>
                <a:tab pos="182563" algn="l"/>
              </a:tabLst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(2)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ช่วง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ลพบุรี – ปากน้ำโพ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ระยะทาง 145 กิโลเมตร</a:t>
            </a:r>
          </a:p>
          <a:p>
            <a:pPr>
              <a:tabLst>
                <a:tab pos="182563" algn="l"/>
                <a:tab pos="811213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ก่อสร้างแล้วเสร็จ ร้อยละ 100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>
              <a:tabLst>
                <a:tab pos="182563" algn="l"/>
                <a:tab pos="811213" algn="l"/>
              </a:tabLst>
            </a:pP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 	</a:t>
            </a:r>
            <a:r>
              <a:rPr lang="en-US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เปิดทดลองให้บริการทาง เมื่อเดือน พฤษภาคม 2568</a:t>
            </a:r>
            <a:endParaRPr lang="th-TH" sz="25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51D2324-5E43-F620-03AE-4541B8314059}"/>
              </a:ext>
            </a:extLst>
          </p:cNvPr>
          <p:cNvCxnSpPr>
            <a:cxnSpLocks/>
          </p:cNvCxnSpPr>
          <p:nvPr/>
        </p:nvCxnSpPr>
        <p:spPr>
          <a:xfrm>
            <a:off x="5627370" y="2696668"/>
            <a:ext cx="8686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FD974F9-7D93-AA50-790D-4602CDA9AD76}"/>
              </a:ext>
            </a:extLst>
          </p:cNvPr>
          <p:cNvCxnSpPr>
            <a:cxnSpLocks/>
          </p:cNvCxnSpPr>
          <p:nvPr/>
        </p:nvCxnSpPr>
        <p:spPr>
          <a:xfrm>
            <a:off x="5722620" y="4340529"/>
            <a:ext cx="6705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154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93302" cy="7515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3302" y="-11238"/>
            <a:ext cx="11398698" cy="6694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หัวข้อนำเสนอ</a:t>
            </a:r>
          </a:p>
        </p:txBody>
      </p:sp>
      <p:sp>
        <p:nvSpPr>
          <p:cNvPr id="7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6AD7A633-1408-4F3C-B567-701AACE4693D}"/>
              </a:ext>
            </a:extLst>
          </p:cNvPr>
          <p:cNvSpPr/>
          <p:nvPr/>
        </p:nvSpPr>
        <p:spPr>
          <a:xfrm>
            <a:off x="1432560" y="1314705"/>
            <a:ext cx="9326880" cy="712581"/>
          </a:xfrm>
          <a:prstGeom prst="roundRect">
            <a:avLst/>
          </a:prstGeom>
          <a:noFill/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วิสัยทัศน์และโครงสร้างของกระทรวง</a:t>
            </a:r>
            <a:endParaRPr lang="en-US" sz="3200" b="1" baseline="-25000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DAEDF8-6139-43BD-8063-E8370B3F444A}"/>
              </a:ext>
            </a:extLst>
          </p:cNvPr>
          <p:cNvSpPr/>
          <p:nvPr/>
        </p:nvSpPr>
        <p:spPr>
          <a:xfrm>
            <a:off x="1016635" y="1359625"/>
            <a:ext cx="640080" cy="64008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6AD7A633-1408-4F3C-B567-701AACE4693D}"/>
              </a:ext>
            </a:extLst>
          </p:cNvPr>
          <p:cNvSpPr/>
          <p:nvPr/>
        </p:nvSpPr>
        <p:spPr>
          <a:xfrm>
            <a:off x="1432560" y="2234716"/>
            <a:ext cx="9326880" cy="712581"/>
          </a:xfrm>
          <a:prstGeom prst="roundRect">
            <a:avLst/>
          </a:prstGeom>
          <a:noFill/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ผลการใช้จ่ายงบประมาณรายจ่ายประจำปีงบประมาณ พ.ศ. 2567 - 2568</a:t>
            </a:r>
            <a:endParaRPr lang="en-US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6DAEDF8-6139-43BD-8063-E8370B3F444A}"/>
              </a:ext>
            </a:extLst>
          </p:cNvPr>
          <p:cNvSpPr/>
          <p:nvPr/>
        </p:nvSpPr>
        <p:spPr>
          <a:xfrm>
            <a:off x="1016635" y="2279636"/>
            <a:ext cx="640080" cy="64008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6AD7A633-1408-4F3C-B567-701AACE4693D}"/>
              </a:ext>
            </a:extLst>
          </p:cNvPr>
          <p:cNvSpPr/>
          <p:nvPr/>
        </p:nvSpPr>
        <p:spPr>
          <a:xfrm>
            <a:off x="1432560" y="3170744"/>
            <a:ext cx="9326880" cy="712581"/>
          </a:xfrm>
          <a:prstGeom prst="roundRect">
            <a:avLst/>
          </a:prstGeom>
          <a:noFill/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สรุปผลการดำเนินงานที่สำคัญในปีงบประมาณ 2568                             </a:t>
            </a:r>
            <a:endParaRPr lang="en-US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6DAEDF8-6139-43BD-8063-E8370B3F444A}"/>
              </a:ext>
            </a:extLst>
          </p:cNvPr>
          <p:cNvSpPr/>
          <p:nvPr/>
        </p:nvSpPr>
        <p:spPr>
          <a:xfrm>
            <a:off x="1016635" y="3215664"/>
            <a:ext cx="640080" cy="64008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6AD7A633-1408-4F3C-B567-701AACE4693D}"/>
              </a:ext>
            </a:extLst>
          </p:cNvPr>
          <p:cNvSpPr/>
          <p:nvPr/>
        </p:nvSpPr>
        <p:spPr>
          <a:xfrm>
            <a:off x="1432560" y="4063098"/>
            <a:ext cx="9326880" cy="712581"/>
          </a:xfrm>
          <a:prstGeom prst="roundRect">
            <a:avLst/>
          </a:prstGeom>
          <a:noFill/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งบประมาณภาพรวมกระทรวงคมนาคม พ.ศ. 2569</a:t>
            </a:r>
            <a:endParaRPr lang="en-US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6DAEDF8-6139-43BD-8063-E8370B3F444A}"/>
              </a:ext>
            </a:extLst>
          </p:cNvPr>
          <p:cNvSpPr/>
          <p:nvPr/>
        </p:nvSpPr>
        <p:spPr>
          <a:xfrm>
            <a:off x="1016635" y="4135599"/>
            <a:ext cx="640080" cy="64008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6AD7A633-1408-4F3C-B567-701AACE4693D}"/>
              </a:ext>
            </a:extLst>
          </p:cNvPr>
          <p:cNvSpPr/>
          <p:nvPr/>
        </p:nvSpPr>
        <p:spPr>
          <a:xfrm>
            <a:off x="1432560" y="5008160"/>
            <a:ext cx="9326880" cy="712581"/>
          </a:xfrm>
          <a:prstGeom prst="roundRect">
            <a:avLst/>
          </a:prstGeom>
          <a:noFill/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2569</a:t>
            </a:r>
            <a:endParaRPr lang="en-US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6DAEDF8-6139-43BD-8063-E8370B3F444A}"/>
              </a:ext>
            </a:extLst>
          </p:cNvPr>
          <p:cNvSpPr/>
          <p:nvPr/>
        </p:nvSpPr>
        <p:spPr>
          <a:xfrm>
            <a:off x="1016635" y="5080661"/>
            <a:ext cx="640080" cy="64008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21619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E0F98-DC99-49E2-B3FC-3CABA3171D97}"/>
              </a:ext>
            </a:extLst>
          </p:cNvPr>
          <p:cNvSpPr/>
          <p:nvPr/>
        </p:nvSpPr>
        <p:spPr>
          <a:xfrm>
            <a:off x="2917999" y="1191427"/>
            <a:ext cx="6168996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8" algn="ctr">
              <a:lnSpc>
                <a:spcPct val="115000"/>
              </a:lnSpc>
              <a:tabLst>
                <a:tab pos="431800" algn="l"/>
                <a:tab pos="863600" algn="l"/>
                <a:tab pos="1079500" algn="l"/>
                <a:tab pos="1771650" algn="l"/>
                <a:tab pos="2508250" algn="l"/>
              </a:tabLst>
            </a:pPr>
            <a:r>
              <a:rPr lang="th-TH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ordia New" panose="020B0304020202020204" pitchFamily="34" charset="-34"/>
                <a:cs typeface="TH SarabunPSK" pitchFamily="34" charset="-34"/>
              </a:rPr>
              <a:t>ด้านการขนส่ง</a:t>
            </a:r>
            <a:r>
              <a:rPr lang="th-TH" sz="8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ordia New" panose="020B0304020202020204" pitchFamily="34" charset="-34"/>
                <a:cs typeface="TH SarabunPSK" pitchFamily="34" charset="-34"/>
              </a:rPr>
              <a:t>ทางน้ำ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94CD2B-D68C-4774-A1D5-DB6779DB3F74}"/>
              </a:ext>
            </a:extLst>
          </p:cNvPr>
          <p:cNvSpPr txBox="1"/>
          <p:nvPr/>
        </p:nvSpPr>
        <p:spPr>
          <a:xfrm>
            <a:off x="11761786" y="648866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AFC4445D-CF11-4F78-9E93-19A0F7378836}" type="slidenum">
              <a:rPr lang="th-TH" sz="1800" b="1">
                <a:latin typeface="TH SarabunPSK" panose="020B0500040200020003" pitchFamily="34" charset="-34"/>
                <a:cs typeface="TH SarabunPSK" panose="020B0500040200020003" pitchFamily="34" charset="-34"/>
              </a:rPr>
              <a:pPr/>
              <a:t>20</a:t>
            </a:fld>
            <a:endParaRPr lang="th-TH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218" name="Picture 2" descr="ท่าเรือเปิดผลตอบแทน &amp;quot;แหลมฉบังเฟส 3&amp;quot; เจรจากัลฟ์-ปตท.ได้ 3.2 หมื่นล้าน">
            <a:extLst>
              <a:ext uri="{FF2B5EF4-FFF2-40B4-BE49-F238E27FC236}">
                <a16:creationId xmlns:a16="http://schemas.microsoft.com/office/drawing/2014/main" id="{78A625E6-874F-4C8E-A1D9-E493DEA5E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77" y="3258469"/>
            <a:ext cx="3197648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NFI ตั้งเป้าปี 64 ส่งออกอาหารไทยโต 7.1% ทะลุล้านลบ.ชู ไก่-น้ำตาลเด่น">
            <a:extLst>
              <a:ext uri="{FF2B5EF4-FFF2-40B4-BE49-F238E27FC236}">
                <a16:creationId xmlns:a16="http://schemas.microsoft.com/office/drawing/2014/main" id="{F597B7DB-B7D0-4E2D-B664-F7F38EEDF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482" y="3258469"/>
            <a:ext cx="3193212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ORI-JWD ผนึกรุก รง.-คลังสินค้าให้เช่า ALPHA เป้า 1 ล้านตร.ม.-เข้าตลาดหุ้นปี  68 : อินโฟเควสท์">
            <a:extLst>
              <a:ext uri="{FF2B5EF4-FFF2-40B4-BE49-F238E27FC236}">
                <a16:creationId xmlns:a16="http://schemas.microsoft.com/office/drawing/2014/main" id="{1B1D1C1D-8CF3-44C1-8A13-DD79A0E9F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313" y="3258469"/>
            <a:ext cx="3200000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F0010AA-211C-4070-A588-56DCF6539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5399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(ด้านการขนส่งทางน้ำ)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248B64A-7513-4C27-8C2E-DA3024C28D1D}"/>
              </a:ext>
            </a:extLst>
          </p:cNvPr>
          <p:cNvCxnSpPr/>
          <p:nvPr/>
        </p:nvCxnSpPr>
        <p:spPr>
          <a:xfrm>
            <a:off x="7041908" y="2380298"/>
            <a:ext cx="198596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7345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694CD2B-D68C-4774-A1D5-DB6779DB3F74}"/>
              </a:ext>
            </a:extLst>
          </p:cNvPr>
          <p:cNvSpPr txBox="1"/>
          <p:nvPr/>
        </p:nvSpPr>
        <p:spPr>
          <a:xfrm>
            <a:off x="11761786" y="648866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C4445D-CF11-4F78-9E93-19A0F7378836}" type="slidenum">
              <a: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0010AA-211C-4070-A588-56DCF6539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5399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ผลการดำเนินงานสำคัญ ปี 2568  (ด้านการขนส่งทางน้ำ)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DCC0D8-9B68-C85C-14CD-3BC12A82CC27}"/>
              </a:ext>
            </a:extLst>
          </p:cNvPr>
          <p:cNvSpPr txBox="1"/>
          <p:nvPr/>
        </p:nvSpPr>
        <p:spPr>
          <a:xfrm>
            <a:off x="6163450" y="1917737"/>
            <a:ext cx="25594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ท่าเรือกรมเจ้าท่า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ท่าเรือสะพานพุทธ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ท่าเรือนนทบุรี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ท่าเรือท่าช้าง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ท่าเรือสาทร </a:t>
            </a:r>
            <a:b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BE05FE-432E-E27F-9585-30C978A1515E}"/>
              </a:ext>
            </a:extLst>
          </p:cNvPr>
          <p:cNvSpPr txBox="1"/>
          <p:nvPr/>
        </p:nvSpPr>
        <p:spPr>
          <a:xfrm>
            <a:off x="6235874" y="4159273"/>
            <a:ext cx="6019604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563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อยู่ระหว่างดำเนินการ 4 ท่าเรือ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ท่าเรือปากเกร็ด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ท่าเรือโอเรียนเต็ล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ท่าเรือเทเวศร์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2563" algn="l"/>
              </a:tabLst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ท่าเรือเกียกกาย (กทม. ดำเนินการ) </a:t>
            </a:r>
          </a:p>
          <a:p>
            <a:pPr marL="182563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563" algn="l"/>
              </a:tabLst>
              <a:defRPr/>
            </a:pPr>
            <a:endParaRPr kumimoji="0" lang="th-TH" sz="25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57AEC2B9-332E-AC4C-069E-93A127E0CCB4}"/>
              </a:ext>
            </a:extLst>
          </p:cNvPr>
          <p:cNvSpPr txBox="1">
            <a:spLocks/>
          </p:cNvSpPr>
          <p:nvPr/>
        </p:nvSpPr>
        <p:spPr>
          <a:xfrm>
            <a:off x="6168124" y="761201"/>
            <a:ext cx="5600848" cy="388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112713" algn="ctr" defTabSz="914377">
              <a:lnSpc>
                <a:spcPct val="100000"/>
              </a:lnSpc>
              <a:spcBef>
                <a:spcPts val="0"/>
              </a:spcBef>
              <a:buNone/>
              <a:defRPr sz="4000" b="1">
                <a:solidFill>
                  <a:prstClr val="white"/>
                </a:solidFill>
                <a:latin typeface="DB Ozone X Bold" panose="02000506090000020004" pitchFamily="2" charset="-34"/>
                <a:cs typeface="DB Ozone X Bold" panose="02000506090000020004" pitchFamily="2" charset="-34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การพัฒนา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Smart Pier </a:t>
            </a: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ในแม่น้ำเจ้าพระยา</a:t>
            </a: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5B6A4C6A-1D5F-8671-607C-40A6AC228ACA}"/>
              </a:ext>
            </a:extLst>
          </p:cNvPr>
          <p:cNvSpPr txBox="1"/>
          <p:nvPr/>
        </p:nvSpPr>
        <p:spPr>
          <a:xfrm>
            <a:off x="6168124" y="1274000"/>
            <a:ext cx="64489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563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เปิดให้บริการแล้ว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12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29004F2C-4F4D-048C-F6DD-9007A89AB01C}"/>
              </a:ext>
            </a:extLst>
          </p:cNvPr>
          <p:cNvSpPr txBox="1"/>
          <p:nvPr/>
        </p:nvSpPr>
        <p:spPr>
          <a:xfrm>
            <a:off x="8317605" y="1914935"/>
            <a:ext cx="225159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ท่าเรือราชินี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ท่าเรือพายัพ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ท่าเรือบางโพ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ท่าเรือท่าเตียน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ท่าเรือพระปิ่นเกล้า</a:t>
            </a: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3378C93B-509E-C231-808F-9BF9D01FABE5}"/>
              </a:ext>
            </a:extLst>
          </p:cNvPr>
          <p:cNvSpPr txBox="1"/>
          <p:nvPr/>
        </p:nvSpPr>
        <p:spPr>
          <a:xfrm>
            <a:off x="10163911" y="1934282"/>
            <a:ext cx="20915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ท่าเรือพระราม 5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ท่าเรือพระราม 7 </a:t>
            </a: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026" name="Picture 6" descr="P217#yIS1">
            <a:extLst>
              <a:ext uri="{FF2B5EF4-FFF2-40B4-BE49-F238E27FC236}">
                <a16:creationId xmlns:a16="http://schemas.microsoft.com/office/drawing/2014/main" id="{C8A58795-1CAF-4269-26C6-139B70D7E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t="5334" r="3116" b="12712"/>
          <a:stretch>
            <a:fillRect/>
          </a:stretch>
        </p:blipFill>
        <p:spPr bwMode="auto">
          <a:xfrm>
            <a:off x="153427" y="4679608"/>
            <a:ext cx="3049761" cy="197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6" descr="P220#yIS1">
            <a:extLst>
              <a:ext uri="{FF2B5EF4-FFF2-40B4-BE49-F238E27FC236}">
                <a16:creationId xmlns:a16="http://schemas.microsoft.com/office/drawing/2014/main" id="{4B593421-66A9-1847-1BED-4CAF9F9A0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" t="5156" r="3114" b="12534"/>
          <a:stretch>
            <a:fillRect/>
          </a:stretch>
        </p:blipFill>
        <p:spPr bwMode="auto">
          <a:xfrm>
            <a:off x="3203188" y="4679607"/>
            <a:ext cx="2842440" cy="1977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รูปภาพ 25">
            <a:extLst>
              <a:ext uri="{FF2B5EF4-FFF2-40B4-BE49-F238E27FC236}">
                <a16:creationId xmlns:a16="http://schemas.microsoft.com/office/drawing/2014/main" id="{DA3510F1-8913-594C-3F7A-AC9FDC88D6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427" y="2702098"/>
            <a:ext cx="3049760" cy="1977509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id="{6D3890D6-D9CE-AE42-1C19-08633371B4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427" y="719232"/>
            <a:ext cx="3049759" cy="1979652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00680BE2-79E7-9B99-779E-44286E74A6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3186" y="716017"/>
            <a:ext cx="2879393" cy="1982867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2DFFAB48-74B8-CABB-E142-8BBD354266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6111" y="2698883"/>
            <a:ext cx="2896468" cy="197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511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7B3EDBE-C244-4B40-9B9F-3125AF38AC4E}"/>
              </a:ext>
            </a:extLst>
          </p:cNvPr>
          <p:cNvSpPr/>
          <p:nvPr/>
        </p:nvSpPr>
        <p:spPr>
          <a:xfrm>
            <a:off x="36944" y="4400150"/>
            <a:ext cx="12088099" cy="2367292"/>
          </a:xfrm>
          <a:prstGeom prst="roundRect">
            <a:avLst>
              <a:gd name="adj" fmla="val 6039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3972F2A-830A-4E8A-863D-CBFAFA2CC886}"/>
              </a:ext>
            </a:extLst>
          </p:cNvPr>
          <p:cNvSpPr/>
          <p:nvPr/>
        </p:nvSpPr>
        <p:spPr>
          <a:xfrm>
            <a:off x="8255465" y="584514"/>
            <a:ext cx="3869577" cy="3722433"/>
          </a:xfrm>
          <a:prstGeom prst="roundRect">
            <a:avLst>
              <a:gd name="adj" fmla="val 4695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65178A2-CB36-4050-AB54-A0F8EBFA618A}"/>
              </a:ext>
            </a:extLst>
          </p:cNvPr>
          <p:cNvSpPr/>
          <p:nvPr/>
        </p:nvSpPr>
        <p:spPr>
          <a:xfrm>
            <a:off x="4092533" y="584514"/>
            <a:ext cx="3869577" cy="3729703"/>
          </a:xfrm>
          <a:prstGeom prst="roundRect">
            <a:avLst>
              <a:gd name="adj" fmla="val 518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C9A1B96-C2F7-43A3-A6A6-B1E24474852F}"/>
              </a:ext>
            </a:extLst>
          </p:cNvPr>
          <p:cNvSpPr/>
          <p:nvPr/>
        </p:nvSpPr>
        <p:spPr>
          <a:xfrm>
            <a:off x="36944" y="584514"/>
            <a:ext cx="3869577" cy="3729703"/>
          </a:xfrm>
          <a:prstGeom prst="roundRect">
            <a:avLst>
              <a:gd name="adj" fmla="val 518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1748" y="684898"/>
            <a:ext cx="3619967" cy="141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ป้องกันการกัดเซาะชายฝั่งทะเล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อยู่ระหว่างดำเนินการ 5 แห่ง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(จ.สงขลา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ปัตตานี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จ.นครศรีธรรมราช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คาดว่าจะแล้วเสร็จ ปี 2568 - 2570</a:t>
            </a:r>
            <a:endParaRPr kumimoji="0" lang="th-TH" sz="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73580" y="662919"/>
            <a:ext cx="3707486" cy="141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ก่อสร้างเขื่อนป้องกันตลิ่ง (แม่น้ำ)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อยู่ระหว่างดำเนินการ 13 แห่ง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(เช่น จ.พระนครศรีอยุธยา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จ.ขอนแก่น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จ.มหาสารคาม)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คาดว่าจะแล้วเสร็จ ปี 2568 - 2570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11748" y="639930"/>
            <a:ext cx="3769226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ขุดลอกร่องน้ำเศรษฐกิจ 8 ร่องน้ำ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อยู่ระหว่างดำเนินการ 8 ร่องน้ำ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(สงขลา(ร่องนอก), บ้านดอน, สมุทรสาคร(ท่าจีน), บางปะกง, ปัตตานี, กรุงเทพฯ ร่องที่ 2, ท่าเรืออเนกประสงค์ระนอง, แม่น้ำโขง เชียงแสน 2)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คาดว่าจะแล้วเสร็จ ปี 2568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444607-3434-45D0-BD47-56C238358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55399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ผลการดำเนินงานสำคัญ ปี 2568  (ด้านการขนส่งทางน้ำ)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507897" y="649552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E4FAF4-D0B5-4631-86CE-D7265B179144}" type="slidenum">
              <a:rPr kumimoji="0" lang="th-TH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61748" y="4831914"/>
            <a:ext cx="4554631" cy="15234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ปรับปรุงท่าเรือภูมิภาค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อยู่ระหว่างดำเนินการ 15 แห่ง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(เช่น จ.ตรัง และ จ.ชลบุรี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จ.กระบี่ จ.สุราษฎร์ธานี และ จ.อุดรธานี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คาดว่าจะแล้วเสร็จ ปี 2570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AD058680-28C8-4E31-E422-036D68F57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984" y="4493145"/>
            <a:ext cx="3114796" cy="2181301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D2731EB6-14BF-3A2C-22DC-9ED73BF81E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7" t="15535" r="2964" b="6708"/>
          <a:stretch>
            <a:fillRect/>
          </a:stretch>
        </p:blipFill>
        <p:spPr>
          <a:xfrm>
            <a:off x="8444834" y="4496782"/>
            <a:ext cx="3380874" cy="2181300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id="{ED9CD6C8-FDC4-66CD-4A29-B79004F48B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138999"/>
            <a:ext cx="1785066" cy="2119810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4F6C288E-D41B-B66A-B21A-142BD28C0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1748" y="2271145"/>
            <a:ext cx="3621818" cy="1978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DCC23-9FAE-7603-745B-A21F0F7413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4" r="21126"/>
          <a:stretch>
            <a:fillRect/>
          </a:stretch>
        </p:blipFill>
        <p:spPr>
          <a:xfrm>
            <a:off x="4173580" y="2138999"/>
            <a:ext cx="1878351" cy="21111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65CD72-5816-8998-DA1E-4874E458E0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98"/>
          <a:stretch>
            <a:fillRect/>
          </a:stretch>
        </p:blipFill>
        <p:spPr>
          <a:xfrm>
            <a:off x="128242" y="2138999"/>
            <a:ext cx="1810866" cy="211706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C98AF7A-B8DE-ECFE-B47F-E018931B57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" t="5651" b="14445"/>
          <a:stretch>
            <a:fillRect/>
          </a:stretch>
        </p:blipFill>
        <p:spPr bwMode="auto">
          <a:xfrm>
            <a:off x="2020155" y="2138999"/>
            <a:ext cx="1779023" cy="211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651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E0F98-DC99-49E2-B3FC-3CABA3171D97}"/>
              </a:ext>
            </a:extLst>
          </p:cNvPr>
          <p:cNvSpPr/>
          <p:nvPr/>
        </p:nvSpPr>
        <p:spPr>
          <a:xfrm>
            <a:off x="2452053" y="1034953"/>
            <a:ext cx="7287893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8" algn="ctr">
              <a:lnSpc>
                <a:spcPct val="115000"/>
              </a:lnSpc>
              <a:tabLst>
                <a:tab pos="431800" algn="l"/>
                <a:tab pos="863600" algn="l"/>
                <a:tab pos="1079500" algn="l"/>
                <a:tab pos="1771650" algn="l"/>
                <a:tab pos="2508250" algn="l"/>
              </a:tabLst>
            </a:pPr>
            <a:r>
              <a:rPr lang="th-TH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ordia New" panose="020B0304020202020204" pitchFamily="34" charset="-34"/>
                <a:cs typeface="TH SarabunPSK" pitchFamily="34" charset="-34"/>
              </a:rPr>
              <a:t>ด้านการขนส่ง</a:t>
            </a:r>
            <a:r>
              <a:rPr lang="th-TH" sz="8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ordia New" panose="020B0304020202020204" pitchFamily="34" charset="-34"/>
                <a:cs typeface="TH SarabunPSK" pitchFamily="34" charset="-34"/>
              </a:rPr>
              <a:t>ทางอากาศ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94CD2B-D68C-4774-A1D5-DB6779DB3F74}"/>
              </a:ext>
            </a:extLst>
          </p:cNvPr>
          <p:cNvSpPr txBox="1"/>
          <p:nvPr/>
        </p:nvSpPr>
        <p:spPr>
          <a:xfrm>
            <a:off x="11679490" y="648866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AFC4445D-CF11-4F78-9E93-19A0F7378836}" type="slidenum">
              <a:rPr lang="th-TH" sz="1800" b="1">
                <a:latin typeface="TH SarabunPSK" panose="020B0500040200020003" pitchFamily="34" charset="-34"/>
                <a:cs typeface="TH SarabunPSK" panose="020B0500040200020003" pitchFamily="34" charset="-34"/>
              </a:rPr>
              <a:pPr/>
              <a:t>23</a:t>
            </a:fld>
            <a:endParaRPr lang="th-TH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290" name="Picture 2" descr="กรมท่าอากาศยาน เร่งหารือหน่วยงานที่เกี่ยวข้อง  แนวทางในการออกใบรับรองการดำเนินงานสนามบินสาธารณะ| สำนักข่าวกรมประชาสัมพันธ์">
            <a:extLst>
              <a:ext uri="{FF2B5EF4-FFF2-40B4-BE49-F238E27FC236}">
                <a16:creationId xmlns:a16="http://schemas.microsoft.com/office/drawing/2014/main" id="{D40CB24D-E84D-4DF0-A84B-31AD58410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04" y="3105582"/>
            <a:ext cx="3166812" cy="18129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กรมท่าอากาศยาน Department of Airports, Thailand">
            <a:extLst>
              <a:ext uri="{FF2B5EF4-FFF2-40B4-BE49-F238E27FC236}">
                <a16:creationId xmlns:a16="http://schemas.microsoft.com/office/drawing/2014/main" id="{43A665D1-B5E4-4AD9-B3CA-CEEAF07F1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933" y="3103033"/>
            <a:ext cx="3156292" cy="18154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กรมท่าอากาศยาน&amp;quot; รวมข่าวเกี่ยวกับ &amp;quot;กรมท่าอากาศยาน&amp;quot; เรื่องราวของ&amp;quot; กรมท่าอากาศยาน&amp;quot;">
            <a:extLst>
              <a:ext uri="{FF2B5EF4-FFF2-40B4-BE49-F238E27FC236}">
                <a16:creationId xmlns:a16="http://schemas.microsoft.com/office/drawing/2014/main" id="{1B6DB7FA-F7B7-429D-A3F3-75E1E3254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942" y="3105583"/>
            <a:ext cx="3156292" cy="18129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3BC0B5-72FA-418F-934A-0616B2008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921" y="0"/>
            <a:ext cx="12192000" cy="55399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(ด้านการขนส่งทางอากาศ)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4D201E-5B96-4F34-BDBF-F0AF95AC6B20}"/>
              </a:ext>
            </a:extLst>
          </p:cNvPr>
          <p:cNvCxnSpPr>
            <a:cxnSpLocks/>
          </p:cNvCxnSpPr>
          <p:nvPr/>
        </p:nvCxnSpPr>
        <p:spPr>
          <a:xfrm>
            <a:off x="6714963" y="2217420"/>
            <a:ext cx="284623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3294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95771-41C8-CD1B-2468-658C1A0B6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uilding with a large roof">
            <a:extLst>
              <a:ext uri="{FF2B5EF4-FFF2-40B4-BE49-F238E27FC236}">
                <a16:creationId xmlns:a16="http://schemas.microsoft.com/office/drawing/2014/main" id="{5FDC93F1-D33F-1EAB-EFD3-26B2320FAA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4" y="4904860"/>
            <a:ext cx="3074738" cy="187541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3FEC9EF-7326-8EA6-FA58-A8D8A865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478"/>
            <a:ext cx="12192000" cy="55399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(ด้านการขนส่งทางอากาศ)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A458F3-E6B8-38A7-317C-634009CEF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24</a:t>
            </a:fld>
            <a:endParaRPr lang="th-TH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6DD7AC-6047-6D9C-3997-16ED2C9EA640}"/>
              </a:ext>
            </a:extLst>
          </p:cNvPr>
          <p:cNvSpPr txBox="1"/>
          <p:nvPr/>
        </p:nvSpPr>
        <p:spPr>
          <a:xfrm>
            <a:off x="6537932" y="1003915"/>
            <a:ext cx="522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งานก่อสร้าง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(เปิดให้บริการปี 2568)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3BA91B-3F33-3D3C-D72D-E2644DD96AEF}"/>
              </a:ext>
            </a:extLst>
          </p:cNvPr>
          <p:cNvSpPr txBox="1"/>
          <p:nvPr/>
        </p:nvSpPr>
        <p:spPr>
          <a:xfrm>
            <a:off x="6963287" y="3912403"/>
            <a:ext cx="5228713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ขยายความกว้างทางวิ่ง</a:t>
            </a:r>
          </a:p>
          <a:p>
            <a:pPr>
              <a:spcAft>
                <a:spcPts val="600"/>
              </a:spcAft>
              <a:tabLst>
                <a:tab pos="176213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ท่าอากาศยานลำปาง</a:t>
            </a:r>
          </a:p>
          <a:p>
            <a:pPr>
              <a:spcAft>
                <a:spcPts val="600"/>
              </a:spcAft>
              <a:tabLst>
                <a:tab pos="176213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ท่าอากาศยานหัวหิน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B400B5-1E06-0A3D-58DC-33EFEDFB9479}"/>
              </a:ext>
            </a:extLst>
          </p:cNvPr>
          <p:cNvSpPr txBox="1"/>
          <p:nvPr/>
        </p:nvSpPr>
        <p:spPr>
          <a:xfrm>
            <a:off x="6963286" y="1527135"/>
            <a:ext cx="52287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th-TH" sz="2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อาคารผู้โดยสารหลังใหม่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endParaRPr lang="en-US" sz="25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spcAft>
                <a:spcPts val="600"/>
              </a:spcAft>
              <a:tabLst>
                <a:tab pos="176213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ท่าอากาศยานบุรีรัมย์</a:t>
            </a:r>
          </a:p>
          <a:p>
            <a:pPr>
              <a:spcAft>
                <a:spcPts val="600"/>
              </a:spcAft>
              <a:tabLst>
                <a:tab pos="176213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ท่าอากาศยานกระบี่</a:t>
            </a:r>
          </a:p>
          <a:p>
            <a:pPr>
              <a:spcAft>
                <a:spcPts val="600"/>
              </a:spcAft>
              <a:tabLst>
                <a:tab pos="176213" algn="l"/>
              </a:tabLst>
            </a:pP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ท่าอากาศยานร้อยเอ็ด</a:t>
            </a:r>
          </a:p>
        </p:txBody>
      </p:sp>
      <p:pic>
        <p:nvPicPr>
          <p:cNvPr id="13316" name="Picture 4" descr="รูปภาพ">
            <a:extLst>
              <a:ext uri="{FF2B5EF4-FFF2-40B4-BE49-F238E27FC236}">
                <a16:creationId xmlns:a16="http://schemas.microsoft.com/office/drawing/2014/main" id="{794630BA-294E-42C5-36F1-A084DD1CD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095" y="676325"/>
            <a:ext cx="3221837" cy="200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B4D074-3368-2FE2-5045-3F64CD58016F}"/>
              </a:ext>
            </a:extLst>
          </p:cNvPr>
          <p:cNvSpPr/>
          <p:nvPr/>
        </p:nvSpPr>
        <p:spPr>
          <a:xfrm>
            <a:off x="3358157" y="2404025"/>
            <a:ext cx="131638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265113" algn="l"/>
              </a:tabLst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ท่าอากาศยานร้อยเอ็ด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9FD6360-BC64-FF50-2792-5BAEEDF9EA14}"/>
              </a:ext>
            </a:extLst>
          </p:cNvPr>
          <p:cNvSpPr/>
          <p:nvPr/>
        </p:nvSpPr>
        <p:spPr>
          <a:xfrm>
            <a:off x="2090355" y="4481107"/>
            <a:ext cx="111280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265113" algn="l"/>
              </a:tabLst>
            </a:pPr>
            <a:r>
              <a:rPr lang="th-TH" sz="15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ท่าอากาศยานตรัง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B630731-8298-B58A-B2C1-817C89168A3D}"/>
              </a:ext>
            </a:extLst>
          </p:cNvPr>
          <p:cNvSpPr/>
          <p:nvPr/>
        </p:nvSpPr>
        <p:spPr>
          <a:xfrm>
            <a:off x="111260" y="6457106"/>
            <a:ext cx="127470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265113" algn="l"/>
              </a:tabLst>
            </a:pPr>
            <a:r>
              <a:rPr lang="th-TH" sz="1500" b="1" dirty="0">
                <a:solidFill>
                  <a:srgbClr val="CCEC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ท่าอากาศยานบุรีรัมย์</a:t>
            </a:r>
          </a:p>
        </p:txBody>
      </p:sp>
      <p:pic>
        <p:nvPicPr>
          <p:cNvPr id="4" name="Picture 3" descr="A large building with a large roof&#10;&#10;AI-generated content may be incorrect.">
            <a:extLst>
              <a:ext uri="{FF2B5EF4-FFF2-40B4-BE49-F238E27FC236}">
                <a16:creationId xmlns:a16="http://schemas.microsoft.com/office/drawing/2014/main" id="{E9F28F2E-96B0-3DB3-8969-8C1E9EE39B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6" r="4903" b="-3"/>
          <a:stretch>
            <a:fillRect/>
          </a:stretch>
        </p:blipFill>
        <p:spPr>
          <a:xfrm>
            <a:off x="169034" y="2727190"/>
            <a:ext cx="3047218" cy="213039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0CEDBB-1395-A888-B695-CED735323224}"/>
              </a:ext>
            </a:extLst>
          </p:cNvPr>
          <p:cNvSpPr/>
          <p:nvPr/>
        </p:nvSpPr>
        <p:spPr>
          <a:xfrm>
            <a:off x="186601" y="4481107"/>
            <a:ext cx="119936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265113" algn="l"/>
              </a:tabLst>
            </a:pPr>
            <a:r>
              <a:rPr lang="th-TH" sz="1500" b="1" dirty="0">
                <a:solidFill>
                  <a:srgbClr val="CCEC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ท่าอากาศยานกระบี่</a:t>
            </a:r>
          </a:p>
        </p:txBody>
      </p:sp>
      <p:pic>
        <p:nvPicPr>
          <p:cNvPr id="7" name="Picture 6" descr="Long hallway with windows and a sign&#10;&#10;AI-generated content may be incorrect.">
            <a:extLst>
              <a:ext uri="{FF2B5EF4-FFF2-40B4-BE49-F238E27FC236}">
                <a16:creationId xmlns:a16="http://schemas.microsoft.com/office/drawing/2014/main" id="{F0FDC16C-DBBC-67F9-0497-2BDCB59EAA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5" r="11625" b="14481"/>
          <a:stretch>
            <a:fillRect/>
          </a:stretch>
        </p:blipFill>
        <p:spPr>
          <a:xfrm>
            <a:off x="3316096" y="4904859"/>
            <a:ext cx="3221836" cy="188546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A848D15-A752-C5D7-6D37-DBE6720DB251}"/>
              </a:ext>
            </a:extLst>
          </p:cNvPr>
          <p:cNvSpPr/>
          <p:nvPr/>
        </p:nvSpPr>
        <p:spPr>
          <a:xfrm>
            <a:off x="3326221" y="6467161"/>
            <a:ext cx="127470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265113" algn="l"/>
              </a:tabLst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ท่าอากาศยานบุรีรัมย์</a:t>
            </a:r>
          </a:p>
        </p:txBody>
      </p:sp>
      <p:pic>
        <p:nvPicPr>
          <p:cNvPr id="10" name="Picture 9" descr="A large hall with blue chairs&#10;&#10;AI-generated content may be incorrect.">
            <a:extLst>
              <a:ext uri="{FF2B5EF4-FFF2-40B4-BE49-F238E27FC236}">
                <a16:creationId xmlns:a16="http://schemas.microsoft.com/office/drawing/2014/main" id="{788EDAFF-1137-0022-0C79-72C95651FA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20" b="4"/>
          <a:stretch>
            <a:fillRect/>
          </a:stretch>
        </p:blipFill>
        <p:spPr>
          <a:xfrm>
            <a:off x="3303004" y="2727190"/>
            <a:ext cx="3234928" cy="2128554"/>
          </a:xfrm>
          <a:prstGeom prst="rect">
            <a:avLst/>
          </a:prstGeom>
        </p:spPr>
      </p:pic>
      <p:pic>
        <p:nvPicPr>
          <p:cNvPr id="11" name="Picture 10" descr="A building with a sign on it&#10;&#10;AI-generated content may be incorrect.">
            <a:extLst>
              <a:ext uri="{FF2B5EF4-FFF2-40B4-BE49-F238E27FC236}">
                <a16:creationId xmlns:a16="http://schemas.microsoft.com/office/drawing/2014/main" id="{CE5020FA-113E-DB84-9405-24986E62F3C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9" r="6712" b="-4"/>
          <a:stretch>
            <a:fillRect/>
          </a:stretch>
        </p:blipFill>
        <p:spPr>
          <a:xfrm>
            <a:off x="169034" y="679998"/>
            <a:ext cx="3034126" cy="199387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DB09EB-1CBB-B99A-4116-60280A7DB724}"/>
              </a:ext>
            </a:extLst>
          </p:cNvPr>
          <p:cNvSpPr/>
          <p:nvPr/>
        </p:nvSpPr>
        <p:spPr>
          <a:xfrm>
            <a:off x="136320" y="2350709"/>
            <a:ext cx="131638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265113" algn="l"/>
              </a:tabLst>
            </a:pPr>
            <a:r>
              <a:rPr lang="th-TH" sz="1500" b="1" dirty="0">
                <a:solidFill>
                  <a:srgbClr val="CCEC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ท่าอากาศยานร้อยเอ็ด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3734C7-14AE-4580-3C00-09463245B393}"/>
              </a:ext>
            </a:extLst>
          </p:cNvPr>
          <p:cNvSpPr/>
          <p:nvPr/>
        </p:nvSpPr>
        <p:spPr>
          <a:xfrm>
            <a:off x="3326221" y="4498346"/>
            <a:ext cx="119936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265113" algn="l"/>
              </a:tabLst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ท่าอากาศยานกระบี่</a:t>
            </a:r>
          </a:p>
        </p:txBody>
      </p:sp>
    </p:spTree>
    <p:extLst>
      <p:ext uri="{BB962C8B-B14F-4D97-AF65-F5344CB8AC3E}">
        <p14:creationId xmlns:p14="http://schemas.microsoft.com/office/powerpoint/2010/main" val="636092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7444607-3434-45D0-BD47-56C238358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478"/>
            <a:ext cx="12192000" cy="55399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ผลการดำเนินงานสำคัญ ปี 2568  (ด้านการขนส่งทางอากาศ)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25</a:t>
            </a:fld>
            <a:endParaRPr lang="th-TH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0FFC46-FAC4-4EC5-BC5D-5BBF1C88C275}"/>
              </a:ext>
            </a:extLst>
          </p:cNvPr>
          <p:cNvSpPr txBox="1"/>
          <p:nvPr/>
        </p:nvSpPr>
        <p:spPr>
          <a:xfrm>
            <a:off x="6617360" y="2690335"/>
            <a:ext cx="55746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ผลักดัน</a:t>
            </a:r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ให้ไทย</a:t>
            </a:r>
            <a:r>
              <a:rPr lang="th-TH" sz="3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กลับสู่ </a:t>
            </a:r>
            <a:r>
              <a:rPr lang="en-US" sz="3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FAA CAT </a:t>
            </a:r>
            <a:r>
              <a:rPr lang="th-TH" sz="3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</a:p>
          <a:p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ได้อย่างเป็นทางการ ทำให้สายการบินของไทย</a:t>
            </a:r>
          </a:p>
          <a:p>
            <a:r>
              <a:rPr lang="th-TH" sz="3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สามารถให้บริการเข้าประเทศสหรัฐอเมริกาได้อีกครั้ง</a:t>
            </a:r>
            <a:endParaRPr lang="th-TH" sz="30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090355" y="4481107"/>
            <a:ext cx="111280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265113" algn="l"/>
              </a:tabLst>
            </a:pPr>
            <a:r>
              <a:rPr lang="th-TH" sz="15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ท่าอากาศยานตรัง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55649F-DE04-A3F7-5214-99DD0D6974C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719" t="34333" r="33719" b="18667"/>
          <a:stretch>
            <a:fillRect/>
          </a:stretch>
        </p:blipFill>
        <p:spPr>
          <a:xfrm>
            <a:off x="130375" y="1284470"/>
            <a:ext cx="6403607" cy="469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09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3B76C-BCDB-E23C-F332-CC91DF466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625F28B3-187C-B68C-2109-01CA368C4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93302" cy="7515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1BCA17-2032-DFD7-C0B2-169E3957EE59}"/>
              </a:ext>
            </a:extLst>
          </p:cNvPr>
          <p:cNvSpPr/>
          <p:nvPr/>
        </p:nvSpPr>
        <p:spPr>
          <a:xfrm>
            <a:off x="793302" y="-11238"/>
            <a:ext cx="11398698" cy="6694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หัวข้อนำเสนอ</a:t>
            </a:r>
          </a:p>
        </p:txBody>
      </p:sp>
      <p:sp>
        <p:nvSpPr>
          <p:cNvPr id="7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4394F627-6E42-1338-2EE2-4C84F7F63266}"/>
              </a:ext>
            </a:extLst>
          </p:cNvPr>
          <p:cNvSpPr/>
          <p:nvPr/>
        </p:nvSpPr>
        <p:spPr>
          <a:xfrm>
            <a:off x="1432560" y="1314705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วิสัยทัศน์และโครงสร้างของกระทรวง</a:t>
            </a:r>
            <a:endParaRPr lang="en-US" sz="3200" b="1" baseline="-250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C6CC62-2DE0-B537-816B-F6349DD686A5}"/>
              </a:ext>
            </a:extLst>
          </p:cNvPr>
          <p:cNvSpPr/>
          <p:nvPr/>
        </p:nvSpPr>
        <p:spPr>
          <a:xfrm>
            <a:off x="1016635" y="1359625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8A1CFF1E-5C17-F7DD-ECFD-37CCAAD3DBC2}"/>
              </a:ext>
            </a:extLst>
          </p:cNvPr>
          <p:cNvSpPr/>
          <p:nvPr/>
        </p:nvSpPr>
        <p:spPr>
          <a:xfrm>
            <a:off x="1432560" y="2234716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ผลการใช้จ่ายงบประมาณรายจ่ายประจำปีงบประมาณ พ.ศ. 2567 - 2568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CDD3B70-4A66-63BA-6244-B8188CC8A85E}"/>
              </a:ext>
            </a:extLst>
          </p:cNvPr>
          <p:cNvSpPr/>
          <p:nvPr/>
        </p:nvSpPr>
        <p:spPr>
          <a:xfrm>
            <a:off x="1016635" y="2279636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B1B5773B-2290-8070-D7A1-F690DBCEFB87}"/>
              </a:ext>
            </a:extLst>
          </p:cNvPr>
          <p:cNvSpPr/>
          <p:nvPr/>
        </p:nvSpPr>
        <p:spPr>
          <a:xfrm>
            <a:off x="1432560" y="3170744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สรุปผลการดำเนินงานที่สำคัญในปีงบประมาณ 2568                             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05F702-6E60-A873-945F-BBF562D7B1F4}"/>
              </a:ext>
            </a:extLst>
          </p:cNvPr>
          <p:cNvSpPr/>
          <p:nvPr/>
        </p:nvSpPr>
        <p:spPr>
          <a:xfrm>
            <a:off x="1016635" y="3215664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19DECB4A-EBF6-B128-5E35-F1798385B0EF}"/>
              </a:ext>
            </a:extLst>
          </p:cNvPr>
          <p:cNvSpPr/>
          <p:nvPr/>
        </p:nvSpPr>
        <p:spPr>
          <a:xfrm>
            <a:off x="1432560" y="4063098"/>
            <a:ext cx="9326880" cy="712581"/>
          </a:xfrm>
          <a:prstGeom prst="roundRect">
            <a:avLst/>
          </a:prstGeom>
          <a:solidFill>
            <a:srgbClr val="00206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งบประมาณภาพรวมกระทรวงคมนาคม พ.ศ. 2569</a:t>
            </a:r>
            <a:endParaRPr lang="en-US" sz="3200" b="1" dirty="0">
              <a:solidFill>
                <a:schemeClr val="accent4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60FD00F-6EFD-F12A-DB92-78EE9493983C}"/>
              </a:ext>
            </a:extLst>
          </p:cNvPr>
          <p:cNvSpPr/>
          <p:nvPr/>
        </p:nvSpPr>
        <p:spPr>
          <a:xfrm>
            <a:off x="1016635" y="4135599"/>
            <a:ext cx="640080" cy="640080"/>
          </a:xfrm>
          <a:prstGeom prst="ellipse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endParaRPr lang="en-US" sz="3200" b="1" dirty="0">
              <a:solidFill>
                <a:schemeClr val="accent4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5ECE44CA-9B5B-B595-058D-F4C60781D0C9}"/>
              </a:ext>
            </a:extLst>
          </p:cNvPr>
          <p:cNvSpPr/>
          <p:nvPr/>
        </p:nvSpPr>
        <p:spPr>
          <a:xfrm>
            <a:off x="1432560" y="5008160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2569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DCE719C-2FE4-F357-68B5-874B33AFDADF}"/>
              </a:ext>
            </a:extLst>
          </p:cNvPr>
          <p:cNvSpPr/>
          <p:nvPr/>
        </p:nvSpPr>
        <p:spPr>
          <a:xfrm>
            <a:off x="1016635" y="5080661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3E7EAF-7288-C792-3EAD-FFC953737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26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956573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90730AB-1638-64D0-1833-86FF075B1B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462376"/>
              </p:ext>
            </p:extLst>
          </p:nvPr>
        </p:nvGraphicFramePr>
        <p:xfrm>
          <a:off x="84654" y="676965"/>
          <a:ext cx="7300839" cy="6061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972425" imgH="6181644" progId="Excel.Sheet.12">
                  <p:embed/>
                </p:oleObj>
              </mc:Choice>
              <mc:Fallback>
                <p:oleObj name="Worksheet" r:id="rId2" imgW="7972425" imgH="618164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654" y="676965"/>
                        <a:ext cx="7300839" cy="6061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12192000" cy="47705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งบประมาณกระทรวงคมนาคม ปี 2569 (9 ส่วนราชการ 6 รัฐวิสาหกิจ)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10007" y="6492875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5F02C2-4F89-4786-9AEE-0E43B48F7A15}" type="slidenum">
              <a:rPr kumimoji="0" lang="th-TH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2476B65-1139-4BD0-A780-A2BA5C802345}"/>
              </a:ext>
            </a:extLst>
          </p:cNvPr>
          <p:cNvSpPr/>
          <p:nvPr/>
        </p:nvSpPr>
        <p:spPr>
          <a:xfrm>
            <a:off x="7556499" y="845128"/>
            <a:ext cx="4349173" cy="212898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งบประมาณ ปี 2569 </a:t>
            </a: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261,</a:t>
            </a:r>
            <a:r>
              <a:rPr lang="th-TH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292.55</a:t>
            </a: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ลบ.</a:t>
            </a:r>
          </a:p>
        </p:txBody>
      </p:sp>
      <p:sp>
        <p:nvSpPr>
          <p:cNvPr id="9" name="Arrow: Down 6">
            <a:extLst>
              <a:ext uri="{FF2B5EF4-FFF2-40B4-BE49-F238E27FC236}">
                <a16:creationId xmlns:a16="http://schemas.microsoft.com/office/drawing/2014/main" id="{EAA395CB-2DBE-46BB-9087-CA33EA47CA70}"/>
              </a:ext>
            </a:extLst>
          </p:cNvPr>
          <p:cNvSpPr/>
          <p:nvPr/>
        </p:nvSpPr>
        <p:spPr>
          <a:xfrm>
            <a:off x="9410845" y="3104789"/>
            <a:ext cx="943119" cy="648422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 w="22225"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BD9E6B-2979-4234-9EF8-B75CD11158E0}"/>
              </a:ext>
            </a:extLst>
          </p:cNvPr>
          <p:cNvSpPr/>
          <p:nvPr/>
        </p:nvSpPr>
        <p:spPr>
          <a:xfrm>
            <a:off x="7556356" y="3883892"/>
            <a:ext cx="2117725" cy="1092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2225"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3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3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3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3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ส่วนราชการ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9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หน่วยงาน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200,756.18 ลบ.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H SarabunPSK" panose="020B0500040200020003" pitchFamily="34" charset="-34"/>
              </a:rPr>
              <a:t> 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H SarabunPSK" panose="020B0500040200020003" pitchFamily="34" charset="-34"/>
              </a:rPr>
              <a:t> 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07C0FF-75D4-408A-913B-47D33968FD47}"/>
              </a:ext>
            </a:extLst>
          </p:cNvPr>
          <p:cNvSpPr/>
          <p:nvPr/>
        </p:nvSpPr>
        <p:spPr>
          <a:xfrm>
            <a:off x="9882404" y="3883892"/>
            <a:ext cx="2146300" cy="1092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2225"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3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3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3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รัฐวิสาหกิจ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5 หน่วยงาน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60,536.36ลบ.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H SarabunPSK" panose="020B0500040200020003" pitchFamily="34" charset="-34"/>
              </a:rPr>
              <a:t> 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61347D-41D3-438B-80DD-8B60F261CF5E}"/>
              </a:ext>
            </a:extLst>
          </p:cNvPr>
          <p:cNvSpPr txBox="1"/>
          <p:nvPr/>
        </p:nvSpPr>
        <p:spPr>
          <a:xfrm>
            <a:off x="7556356" y="5382189"/>
            <a:ext cx="4340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เพิ่มขึ้นจาก ปี 2568 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16,715.58 ล้านบาท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             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6.83%</a:t>
            </a: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1035A06-89DD-6620-6E54-4B0416241A16}"/>
              </a:ext>
            </a:extLst>
          </p:cNvPr>
          <p:cNvSpPr/>
          <p:nvPr/>
        </p:nvSpPr>
        <p:spPr>
          <a:xfrm>
            <a:off x="2981993" y="617569"/>
            <a:ext cx="1101687" cy="6175004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51886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>
            <a:graphicFrameLocks/>
          </p:cNvGraphicFramePr>
          <p:nvPr/>
        </p:nvGraphicFramePr>
        <p:xfrm>
          <a:off x="6489782" y="2210822"/>
          <a:ext cx="4588402" cy="3284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05C8BA2-B646-4236-8E40-BEB174C1C676}"/>
              </a:ext>
            </a:extLst>
          </p:cNvPr>
          <p:cNvSpPr/>
          <p:nvPr/>
        </p:nvSpPr>
        <p:spPr>
          <a:xfrm>
            <a:off x="7582952" y="295574"/>
            <a:ext cx="4432778" cy="1247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งบประมาณ ปี 2569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จำแนกตามหมวดรายจ่าย</a:t>
            </a:r>
          </a:p>
        </p:txBody>
      </p:sp>
      <p:pic>
        <p:nvPicPr>
          <p:cNvPr id="6" name="รูปภาพ 13">
            <a:extLst>
              <a:ext uri="{FF2B5EF4-FFF2-40B4-BE49-F238E27FC236}">
                <a16:creationId xmlns:a16="http://schemas.microsoft.com/office/drawing/2014/main" id="{5CD38BC4-56B7-42B9-92FB-6145D191E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3" y="55085"/>
            <a:ext cx="734658" cy="71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">
            <a:extLst>
              <a:ext uri="{FF2B5EF4-FFF2-40B4-BE49-F238E27FC236}">
                <a16:creationId xmlns:a16="http://schemas.microsoft.com/office/drawing/2014/main" id="{13775141-405A-489F-9A88-91326737B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4284" y="1645172"/>
            <a:ext cx="18510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รายจ่ายประจำ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30,666.21 ลบ.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(ร้อยละ 11.74)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02C2CE3C-8724-4B0F-BF55-58CC875E5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9551" y="3196815"/>
            <a:ext cx="25987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รายจ่ายลงทุน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230,626.34 ลบ.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(ร้อยละ 88.26)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952123" y="632334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1F684A-6F59-4571-BECF-E0395EA3322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">
            <a:extLst>
              <a:ext uri="{FF2B5EF4-FFF2-40B4-BE49-F238E27FC236}">
                <a16:creationId xmlns:a16="http://schemas.microsoft.com/office/drawing/2014/main" id="{24B00219-D0E0-4B0F-A0B0-35A4C00BA3FF}"/>
              </a:ext>
            </a:extLst>
          </p:cNvPr>
          <p:cNvSpPr/>
          <p:nvPr/>
        </p:nvSpPr>
        <p:spPr>
          <a:xfrm>
            <a:off x="9010327" y="3941305"/>
            <a:ext cx="2684996" cy="42477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ผูกพันเดิม  68,182.46  ลบ.  (29.56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%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)</a:t>
            </a:r>
          </a:p>
        </p:txBody>
      </p:sp>
      <p:sp>
        <p:nvSpPr>
          <p:cNvPr id="17" name="Rounded Rectangle 1">
            <a:extLst>
              <a:ext uri="{FF2B5EF4-FFF2-40B4-BE49-F238E27FC236}">
                <a16:creationId xmlns:a16="http://schemas.microsoft.com/office/drawing/2014/main" id="{24B00219-D0E0-4B0F-A0B0-35A4C00BA3FF}"/>
              </a:ext>
            </a:extLst>
          </p:cNvPr>
          <p:cNvSpPr/>
          <p:nvPr/>
        </p:nvSpPr>
        <p:spPr>
          <a:xfrm>
            <a:off x="9010327" y="3442747"/>
            <a:ext cx="2684996" cy="4021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รายการใหม่ 162,443.88 ลบ. (70.44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%)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50E1BE3-6C99-5573-01C8-401F4175F6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381290"/>
              </p:ext>
            </p:extLst>
          </p:nvPr>
        </p:nvGraphicFramePr>
        <p:xfrm>
          <a:off x="422411" y="874399"/>
          <a:ext cx="5936139" cy="5663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5600700" imgH="5343646" progId="Excel.Sheet.12">
                  <p:embed/>
                </p:oleObj>
              </mc:Choice>
              <mc:Fallback>
                <p:oleObj name="Worksheet" r:id="rId4" imgW="5600700" imgH="5343646" progId="Excel.Shee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50E1BE3-6C99-5573-01C8-401F4175F6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2411" y="874399"/>
                        <a:ext cx="5936139" cy="56635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98557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2BC4A-9ECD-9164-86B2-D1294662A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DCBF2999-1AA7-756D-7C2E-78CB7BBCA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93302" cy="7515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FCF1BB8-05C5-9EDF-DA33-B5D7798C38D3}"/>
              </a:ext>
            </a:extLst>
          </p:cNvPr>
          <p:cNvSpPr/>
          <p:nvPr/>
        </p:nvSpPr>
        <p:spPr>
          <a:xfrm>
            <a:off x="793302" y="-11238"/>
            <a:ext cx="11398698" cy="6694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หัวข้อนำเสนอ</a:t>
            </a:r>
          </a:p>
        </p:txBody>
      </p:sp>
      <p:sp>
        <p:nvSpPr>
          <p:cNvPr id="7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A4333A89-1D09-45F4-D3DF-8A3A74E83549}"/>
              </a:ext>
            </a:extLst>
          </p:cNvPr>
          <p:cNvSpPr/>
          <p:nvPr/>
        </p:nvSpPr>
        <p:spPr>
          <a:xfrm>
            <a:off x="1432560" y="1314705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วิสัยทัศน์และโครงสร้างของกระทรวง</a:t>
            </a:r>
            <a:endParaRPr kumimoji="0" lang="en-US" sz="3200" b="1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0196B50-0990-A96D-5C9B-465FE2C905CC}"/>
              </a:ext>
            </a:extLst>
          </p:cNvPr>
          <p:cNvSpPr/>
          <p:nvPr/>
        </p:nvSpPr>
        <p:spPr>
          <a:xfrm>
            <a:off x="1016635" y="1359625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1FB77374-B1AB-29FF-A715-6CA423EAB8A3}"/>
              </a:ext>
            </a:extLst>
          </p:cNvPr>
          <p:cNvSpPr/>
          <p:nvPr/>
        </p:nvSpPr>
        <p:spPr>
          <a:xfrm>
            <a:off x="1432560" y="2234716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ผลการใช้จ่ายงบประมาณรายจ่ายประจำปีงบประมาณ พ.ศ. 2567 - 2568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6CA956D-6AB0-4CFA-7DD0-AB13608B34C8}"/>
              </a:ext>
            </a:extLst>
          </p:cNvPr>
          <p:cNvSpPr/>
          <p:nvPr/>
        </p:nvSpPr>
        <p:spPr>
          <a:xfrm>
            <a:off x="1016635" y="2279636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B8A0C350-2528-0607-3D13-B3C10F292162}"/>
              </a:ext>
            </a:extLst>
          </p:cNvPr>
          <p:cNvSpPr/>
          <p:nvPr/>
        </p:nvSpPr>
        <p:spPr>
          <a:xfrm>
            <a:off x="1432560" y="3170744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สรุปผลการดำเนินงานที่สำคัญในปีงบประมาณ 2568                            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2FB4212-5A21-C92B-71BF-2FB96F930EF5}"/>
              </a:ext>
            </a:extLst>
          </p:cNvPr>
          <p:cNvSpPr/>
          <p:nvPr/>
        </p:nvSpPr>
        <p:spPr>
          <a:xfrm>
            <a:off x="1016635" y="3215664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F62A5F8-59B9-1949-1A37-A585A3D41505}"/>
              </a:ext>
            </a:extLst>
          </p:cNvPr>
          <p:cNvSpPr/>
          <p:nvPr/>
        </p:nvSpPr>
        <p:spPr>
          <a:xfrm>
            <a:off x="1432560" y="4063098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งบประมาณภาพรวมกระทรวงคมนาคม พ.ศ. 2569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0CF15F4-D9E2-031B-BFE6-FE64CF99C442}"/>
              </a:ext>
            </a:extLst>
          </p:cNvPr>
          <p:cNvSpPr/>
          <p:nvPr/>
        </p:nvSpPr>
        <p:spPr>
          <a:xfrm>
            <a:off x="1016635" y="4135599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6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D99D9891-EB70-C69D-A399-14FDB0687EE2}"/>
              </a:ext>
            </a:extLst>
          </p:cNvPr>
          <p:cNvSpPr/>
          <p:nvPr/>
        </p:nvSpPr>
        <p:spPr>
          <a:xfrm>
            <a:off x="1432560" y="5008160"/>
            <a:ext cx="9326880" cy="712581"/>
          </a:xfrm>
          <a:prstGeom prst="roundRect">
            <a:avLst/>
          </a:prstGeom>
          <a:solidFill>
            <a:srgbClr val="00206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แผนการดำเนินงานในปีงบประมาณ พ.ศ. 2569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5BD8AA4-EEAB-0FFF-6D3D-A0443672CAB1}"/>
              </a:ext>
            </a:extLst>
          </p:cNvPr>
          <p:cNvSpPr/>
          <p:nvPr/>
        </p:nvSpPr>
        <p:spPr>
          <a:xfrm>
            <a:off x="1016635" y="5080661"/>
            <a:ext cx="640080" cy="640080"/>
          </a:xfrm>
          <a:prstGeom prst="ellipse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34348D-D758-56B4-75A9-3DEA6E79C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E4FAF4-D0B5-4631-86CE-D7265B179144}" type="slidenum">
              <a:rPr kumimoji="0" lang="th-TH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76794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4DE09-0B4B-7D88-EE43-7B6BF72A1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46F1783-541D-57A2-F1D1-4CF7A2DCB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93302" cy="7515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8CBC1BF-FB09-9C78-6F59-42C1F6EDAC1D}"/>
              </a:ext>
            </a:extLst>
          </p:cNvPr>
          <p:cNvSpPr/>
          <p:nvPr/>
        </p:nvSpPr>
        <p:spPr>
          <a:xfrm>
            <a:off x="793302" y="-11238"/>
            <a:ext cx="11398698" cy="6694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หัวข้อนำเสนอ</a:t>
            </a:r>
          </a:p>
        </p:txBody>
      </p:sp>
      <p:sp>
        <p:nvSpPr>
          <p:cNvPr id="7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C1140B64-BCBE-9255-81FA-03369EDB0100}"/>
              </a:ext>
            </a:extLst>
          </p:cNvPr>
          <p:cNvSpPr/>
          <p:nvPr/>
        </p:nvSpPr>
        <p:spPr>
          <a:xfrm>
            <a:off x="1432560" y="1314705"/>
            <a:ext cx="9326880" cy="712581"/>
          </a:xfrm>
          <a:prstGeom prst="roundRect">
            <a:avLst/>
          </a:prstGeom>
          <a:solidFill>
            <a:srgbClr val="00206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วิสัยทัศน์และโครงสร้างของกระทรวง</a:t>
            </a:r>
            <a:endParaRPr lang="en-US" sz="3200" b="1" baseline="-25000" dirty="0">
              <a:solidFill>
                <a:srgbClr val="FFC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CEBC21D-CAFB-2BB9-FE1C-2533DC727291}"/>
              </a:ext>
            </a:extLst>
          </p:cNvPr>
          <p:cNvSpPr/>
          <p:nvPr/>
        </p:nvSpPr>
        <p:spPr>
          <a:xfrm>
            <a:off x="1016635" y="1359625"/>
            <a:ext cx="640080" cy="640080"/>
          </a:xfrm>
          <a:prstGeom prst="ellipse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endParaRPr lang="en-US" sz="3200" b="1" dirty="0">
              <a:solidFill>
                <a:schemeClr val="accent4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9FB67603-977D-CB40-24EC-204A2E797895}"/>
              </a:ext>
            </a:extLst>
          </p:cNvPr>
          <p:cNvSpPr/>
          <p:nvPr/>
        </p:nvSpPr>
        <p:spPr>
          <a:xfrm>
            <a:off x="1432560" y="2234716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ผลการใช้จ่ายงบประมาณรายจ่ายประจำปีงบประมาณ พ.ศ. 2567 - 2568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5A81AD2-0A6F-1B20-56FD-9F7902893B39}"/>
              </a:ext>
            </a:extLst>
          </p:cNvPr>
          <p:cNvSpPr/>
          <p:nvPr/>
        </p:nvSpPr>
        <p:spPr>
          <a:xfrm>
            <a:off x="1016635" y="2279636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E3F1BAD5-FCEC-E5FA-B1AE-416A69437B84}"/>
              </a:ext>
            </a:extLst>
          </p:cNvPr>
          <p:cNvSpPr/>
          <p:nvPr/>
        </p:nvSpPr>
        <p:spPr>
          <a:xfrm>
            <a:off x="1432560" y="3170744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สรุปผลการดำเนินงานที่สำคัญในปีงบประมาณ 2568                             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0E5A33B-0C3B-BAB3-C62D-2B7CE6A8484A}"/>
              </a:ext>
            </a:extLst>
          </p:cNvPr>
          <p:cNvSpPr/>
          <p:nvPr/>
        </p:nvSpPr>
        <p:spPr>
          <a:xfrm>
            <a:off x="1016635" y="3215664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6DDADA5A-F3D8-9975-8875-EB156C6511CB}"/>
              </a:ext>
            </a:extLst>
          </p:cNvPr>
          <p:cNvSpPr/>
          <p:nvPr/>
        </p:nvSpPr>
        <p:spPr>
          <a:xfrm>
            <a:off x="1432560" y="4063098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งบประมาณภาพรวมกระทรวงคมนาคม พ.ศ. 2569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48E2CA-31BD-5104-EC50-5DD0B49586F1}"/>
              </a:ext>
            </a:extLst>
          </p:cNvPr>
          <p:cNvSpPr/>
          <p:nvPr/>
        </p:nvSpPr>
        <p:spPr>
          <a:xfrm>
            <a:off x="1016635" y="4135599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AD3D0745-885E-8768-9CE1-278AC259FCDA}"/>
              </a:ext>
            </a:extLst>
          </p:cNvPr>
          <p:cNvSpPr/>
          <p:nvPr/>
        </p:nvSpPr>
        <p:spPr>
          <a:xfrm>
            <a:off x="1432560" y="5008160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2569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FBFFBC0-DF4C-45D3-2358-F1DB98C535CB}"/>
              </a:ext>
            </a:extLst>
          </p:cNvPr>
          <p:cNvSpPr/>
          <p:nvPr/>
        </p:nvSpPr>
        <p:spPr>
          <a:xfrm>
            <a:off x="1016635" y="5080661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EBFD72-2939-6C8B-0E61-E2B5D94C5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51080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54A069F-C8FE-41A9-9171-D3882D71AA0E}"/>
              </a:ext>
            </a:extLst>
          </p:cNvPr>
          <p:cNvSpPr txBox="1"/>
          <p:nvPr/>
        </p:nvSpPr>
        <p:spPr>
          <a:xfrm>
            <a:off x="3863328" y="1629096"/>
            <a:ext cx="83286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Font typeface="Wingdings" panose="05000000000000000000" pitchFamily="2" charset="2"/>
              <a:buChar char="q"/>
              <a:tabLst>
                <a:tab pos="363538" algn="l"/>
                <a:tab pos="5383213" algn="dec"/>
                <a:tab pos="5737225" algn="l"/>
                <a:tab pos="7359650" algn="dec"/>
                <a:tab pos="7799388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งาน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ก่อสร้างทาง	 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815	กิโลเมตร (สะพาน 12 แห่ง)</a:t>
            </a:r>
          </a:p>
        </p:txBody>
      </p:sp>
      <p:sp>
        <p:nvSpPr>
          <p:cNvPr id="14" name="กล่องข้อความ 3">
            <a:extLst>
              <a:ext uri="{FF2B5EF4-FFF2-40B4-BE49-F238E27FC236}">
                <a16:creationId xmlns:a16="http://schemas.microsoft.com/office/drawing/2014/main" id="{1EE4C372-18FE-425D-AC79-3F54531AC215}"/>
              </a:ext>
            </a:extLst>
          </p:cNvPr>
          <p:cNvSpPr txBox="1"/>
          <p:nvPr/>
        </p:nvSpPr>
        <p:spPr>
          <a:xfrm>
            <a:off x="0" y="0"/>
            <a:ext cx="12191999" cy="553998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งาน/โครงการสำคัญ ปี 2569 </a:t>
            </a:r>
          </a:p>
        </p:txBody>
      </p:sp>
      <p:pic>
        <p:nvPicPr>
          <p:cNvPr id="7" name="รูปภาพ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6" y="724702"/>
            <a:ext cx="3087238" cy="188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รูปภาพ 2">
            <a:extLst>
              <a:ext uri="{FF2B5EF4-FFF2-40B4-BE49-F238E27FC236}">
                <a16:creationId xmlns:a16="http://schemas.microsoft.com/office/drawing/2014/main" id="{2E3993DD-2139-4A09-912C-9FD4B93FC3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5" y="2745489"/>
            <a:ext cx="3087239" cy="188395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รูปภาพ 3">
            <a:extLst>
              <a:ext uri="{FF2B5EF4-FFF2-40B4-BE49-F238E27FC236}">
                <a16:creationId xmlns:a16="http://schemas.microsoft.com/office/drawing/2014/main" id="{D7630BBF-76DF-4678-93E3-4AD80E1B37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6" y="4766277"/>
            <a:ext cx="3087239" cy="1883951"/>
          </a:xfrm>
          <a:prstGeom prst="rect">
            <a:avLst/>
          </a:prstGeom>
          <a:ln>
            <a:solidFill>
              <a:srgbClr val="808080"/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30</a:t>
            </a:fld>
            <a:endParaRPr lang="th-TH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769C843-DD2B-4548-A42C-38BFAD9831E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8" t="3218" r="28107" b="65800"/>
          <a:stretch/>
        </p:blipFill>
        <p:spPr>
          <a:xfrm>
            <a:off x="11111999" y="0"/>
            <a:ext cx="1080000" cy="106779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9F61B5-AC86-4341-B87C-DE27D453B7D0}"/>
              </a:ext>
            </a:extLst>
          </p:cNvPr>
          <p:cNvSpPr/>
          <p:nvPr/>
        </p:nvSpPr>
        <p:spPr>
          <a:xfrm>
            <a:off x="3457721" y="777572"/>
            <a:ext cx="3814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ด้านการขนส่ง</a:t>
            </a:r>
            <a:r>
              <a:rPr lang="th-TH" sz="3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ทางถนน</a:t>
            </a: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7818273-EF67-4C95-B961-BE9C2A590833}"/>
              </a:ext>
            </a:extLst>
          </p:cNvPr>
          <p:cNvCxnSpPr/>
          <p:nvPr/>
        </p:nvCxnSpPr>
        <p:spPr>
          <a:xfrm>
            <a:off x="5272914" y="1368917"/>
            <a:ext cx="117157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56DD80D-F8BB-012F-5FA7-847FF4FEFE15}"/>
              </a:ext>
            </a:extLst>
          </p:cNvPr>
          <p:cNvSpPr txBox="1"/>
          <p:nvPr/>
        </p:nvSpPr>
        <p:spPr>
          <a:xfrm>
            <a:off x="4331663" y="2062566"/>
            <a:ext cx="473849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2563" algn="l"/>
                <a:tab pos="5383213" algn="dec"/>
                <a:tab pos="5737225" algn="l"/>
                <a:tab pos="7359650" algn="dec"/>
                <a:tab pos="7799388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ก่อสร้าง/ขยาย ทางหลวง</a:t>
            </a:r>
          </a:p>
          <a:p>
            <a:pPr>
              <a:tabLst>
                <a:tab pos="182563" algn="l"/>
                <a:tab pos="5383213" algn="dec"/>
                <a:tab pos="5737225" algn="l"/>
                <a:tab pos="7359650" algn="dec"/>
                <a:tab pos="7799388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(แก้ปัญหาคอขวด </a:t>
            </a:r>
            <a:r>
              <a:rPr lang="en-US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Missing Link)</a:t>
            </a:r>
            <a:endParaRPr lang="th-TH" sz="2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tabLst>
                <a:tab pos="182563" algn="l"/>
                <a:tab pos="5383213" algn="dec"/>
                <a:tab pos="5737225" algn="l"/>
                <a:tab pos="7359650" algn="dec"/>
                <a:tab pos="7799388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เพิ่มประสิทธิภาพทางหลวง</a:t>
            </a:r>
          </a:p>
          <a:p>
            <a:pPr>
              <a:tabLst>
                <a:tab pos="182563" algn="l"/>
                <a:tab pos="5383213" algn="dec"/>
                <a:tab pos="5737225" algn="l"/>
                <a:tab pos="7359650" algn="dec"/>
                <a:tab pos="7799388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ก่อสร้างสะพานและทางต่างระดับ</a:t>
            </a:r>
          </a:p>
          <a:p>
            <a:pPr>
              <a:tabLst>
                <a:tab pos="182563" algn="l"/>
                <a:tab pos="5383213" algn="dec"/>
                <a:tab pos="5737225" algn="l"/>
                <a:tab pos="7359650" algn="dec"/>
                <a:tab pos="7799388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แก้ไขปัญหาการจราจรภายในเมือง	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A59F51-63CA-8959-9940-E02305FD4BCA}"/>
              </a:ext>
            </a:extLst>
          </p:cNvPr>
          <p:cNvSpPr txBox="1"/>
          <p:nvPr/>
        </p:nvSpPr>
        <p:spPr>
          <a:xfrm>
            <a:off x="3863329" y="4114003"/>
            <a:ext cx="855526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Font typeface="Wingdings" panose="05000000000000000000" pitchFamily="2" charset="2"/>
              <a:buChar char="q"/>
              <a:tabLst>
                <a:tab pos="363538" algn="l"/>
                <a:tab pos="5829300" algn="dec"/>
                <a:tab pos="7359650" algn="dec"/>
                <a:tab pos="7799388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งาน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ความปลอดภัย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บนทาง	                  3,956    แห่ง</a:t>
            </a:r>
          </a:p>
          <a:p>
            <a:pPr>
              <a:tabLst>
                <a:tab pos="354013" algn="l"/>
                <a:tab pos="5292725" algn="l"/>
                <a:tab pos="5921375" algn="dec"/>
                <a:tab pos="7359650" algn="dec"/>
                <a:tab pos="7799388" algn="l"/>
              </a:tabLst>
            </a:pP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ไฟฟ้าแสงสว่างบริเวณเข้าสู่ทางแยกหลัก</a:t>
            </a:r>
          </a:p>
          <a:p>
            <a:pPr>
              <a:tabLst>
                <a:tab pos="354013" algn="l"/>
                <a:tab pos="5292725" algn="l"/>
                <a:tab pos="5921375" algn="dec"/>
                <a:tab pos="7359650" algn="dec"/>
                <a:tab pos="7799388" algn="l"/>
              </a:tabLst>
            </a:pP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แก้ไขปัญหาบริเวณจุดเสี่ยงอันตราย</a:t>
            </a:r>
          </a:p>
          <a:p>
            <a:pPr>
              <a:tabLst>
                <a:tab pos="354013" algn="l"/>
                <a:tab pos="5292725" algn="l"/>
                <a:tab pos="5921375" algn="dec"/>
                <a:tab pos="7359650" algn="dec"/>
                <a:tab pos="7799388" algn="l"/>
              </a:tabLst>
            </a:pP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ปรับปรุงป้ายจราจรและเครื่องหมายบนผิวทาง</a:t>
            </a:r>
          </a:p>
          <a:p>
            <a:pPr>
              <a:tabLst>
                <a:tab pos="354013" algn="l"/>
                <a:tab pos="5292725" algn="l"/>
                <a:tab pos="5921375" algn="dec"/>
                <a:tab pos="7359650" algn="dec"/>
                <a:tab pos="7799388" algn="l"/>
              </a:tabLst>
            </a:pP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- ปรับปรุงทางแยกและจุดเชื่อมต่อ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endParaRPr lang="th-TH" sz="2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579831-4BA6-9295-635B-094A779A0BE9}"/>
              </a:ext>
            </a:extLst>
          </p:cNvPr>
          <p:cNvSpPr txBox="1"/>
          <p:nvPr/>
        </p:nvSpPr>
        <p:spPr>
          <a:xfrm>
            <a:off x="3863329" y="6080428"/>
            <a:ext cx="85552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Font typeface="Wingdings" panose="05000000000000000000" pitchFamily="2" charset="2"/>
              <a:buChar char="q"/>
              <a:tabLst>
                <a:tab pos="363538" algn="l"/>
                <a:tab pos="4937125" algn="dec"/>
                <a:tab pos="5383213" algn="l"/>
                <a:tab pos="7359650" algn="dec"/>
                <a:tab pos="7799388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งาน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บำรุงรักษาทาง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2,615    แห่ง		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endParaRPr lang="th-TH" sz="2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188520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กล่องข้อความ 3">
            <a:extLst>
              <a:ext uri="{FF2B5EF4-FFF2-40B4-BE49-F238E27FC236}">
                <a16:creationId xmlns:a16="http://schemas.microsoft.com/office/drawing/2014/main" id="{1EE4C372-18FE-425D-AC79-3F54531AC215}"/>
              </a:ext>
            </a:extLst>
          </p:cNvPr>
          <p:cNvSpPr txBox="1"/>
          <p:nvPr/>
        </p:nvSpPr>
        <p:spPr>
          <a:xfrm>
            <a:off x="0" y="0"/>
            <a:ext cx="12191999" cy="553998"/>
          </a:xfrm>
          <a:prstGeom prst="rect">
            <a:avLst/>
          </a:prstGeom>
          <a:solidFill>
            <a:srgbClr val="002060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งาน/โครงการสำคัญ ปี 2569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31</a:t>
            </a:fld>
            <a:endParaRPr lang="th-TH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37EE557-55D4-4C6C-99A0-A7AEB6AFE7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3" t="65535" r="6048" b="2953"/>
          <a:stretch/>
        </p:blipFill>
        <p:spPr>
          <a:xfrm>
            <a:off x="11110452" y="0"/>
            <a:ext cx="1080000" cy="1080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73F40B7-FB8E-40A8-B77C-A29E8915746F}"/>
              </a:ext>
            </a:extLst>
          </p:cNvPr>
          <p:cNvGrpSpPr/>
          <p:nvPr/>
        </p:nvGrpSpPr>
        <p:grpSpPr>
          <a:xfrm>
            <a:off x="4880202" y="748860"/>
            <a:ext cx="2901756" cy="646331"/>
            <a:chOff x="2692805" y="668936"/>
            <a:chExt cx="2901756" cy="64633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ABE0A5-7657-4585-B7CB-623E69FF9007}"/>
                </a:ext>
              </a:extLst>
            </p:cNvPr>
            <p:cNvSpPr/>
            <p:nvPr/>
          </p:nvSpPr>
          <p:spPr>
            <a:xfrm>
              <a:off x="2692805" y="668936"/>
              <a:ext cx="290175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ด้านการขนส่ง</a:t>
              </a:r>
              <a:r>
                <a:rPr lang="th-TH" sz="3600" b="1" dirty="0">
                  <a:solidFill>
                    <a:schemeClr val="accent5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ทางราง</a:t>
              </a:r>
              <a:endParaRPr lang="en-US" sz="36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53820A5-9591-41F7-8D92-8638344C2FEC}"/>
                </a:ext>
              </a:extLst>
            </p:cNvPr>
            <p:cNvCxnSpPr>
              <a:cxnSpLocks/>
            </p:cNvCxnSpPr>
            <p:nvPr/>
          </p:nvCxnSpPr>
          <p:spPr>
            <a:xfrm>
              <a:off x="4554652" y="1168856"/>
              <a:ext cx="94686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A7C3A6A-838A-4BCA-74F2-6F34E1C272B0}"/>
              </a:ext>
            </a:extLst>
          </p:cNvPr>
          <p:cNvSpPr txBox="1"/>
          <p:nvPr/>
        </p:nvSpPr>
        <p:spPr>
          <a:xfrm>
            <a:off x="5816730" y="1590053"/>
            <a:ext cx="5737655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176213" algn="l"/>
              </a:tabLst>
            </a:pP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เร่งรัดการก่อสร้าง</a:t>
            </a:r>
          </a:p>
          <a:p>
            <a:pPr marL="539750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รถไฟทางคู่สายใหม่ ช่วงเด่นชัย – เชียงราย - เชียงของ </a:t>
            </a:r>
          </a:p>
          <a:p>
            <a:pPr marL="539750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รถไฟทางคู่สายใหม่ ช่วงบ้านไผ่ – มุกดาหาร – นครพนม</a:t>
            </a:r>
          </a:p>
          <a:p>
            <a:pPr marL="539750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รถไฟทางคู่สายใหม่ ช่วง ขอนแก่น - หนองคาย</a:t>
            </a:r>
          </a:p>
          <a:p>
            <a:pPr marL="539750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รถไฟฟ้าสายสีม่วง ช่วงเตาปูน – ราษฎร์บูรณะ</a:t>
            </a:r>
          </a:p>
          <a:p>
            <a:pPr marL="539750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รถไฟฟ้าสายสีส้ม ช่วงบางขุนนนท์ - ศูนย์วัฒนธรรมฯ</a:t>
            </a:r>
          </a:p>
          <a:p>
            <a:pPr marL="539750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endParaRPr lang="th-TH" sz="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FEB706-27E5-B23C-6CE4-1FDB744889E9}"/>
              </a:ext>
            </a:extLst>
          </p:cNvPr>
          <p:cNvSpPr txBox="1"/>
          <p:nvPr/>
        </p:nvSpPr>
        <p:spPr>
          <a:xfrm>
            <a:off x="5816730" y="4305407"/>
            <a:ext cx="644891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  <a:tabLst>
                <a:tab pos="176213" algn="l"/>
              </a:tabLst>
            </a:pP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เร่งรัดการประกวดราคา</a:t>
            </a:r>
          </a:p>
          <a:p>
            <a:pPr marL="536575" indent="-182563">
              <a:buFont typeface="Arial" panose="020B0604020202020204" pitchFamily="34" charset="0"/>
              <a:buChar char="•"/>
              <a:tabLst>
                <a:tab pos="176213" algn="l"/>
                <a:tab pos="536575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โครงการระบบรถไฟชานเมืองสายสีแดง</a:t>
            </a:r>
          </a:p>
          <a:p>
            <a:pPr marL="536575" indent="-182563">
              <a:buFont typeface="Arial" panose="020B0604020202020204" pitchFamily="34" charset="0"/>
              <a:buChar char="•"/>
              <a:tabLst>
                <a:tab pos="176213" algn="l"/>
                <a:tab pos="536575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โครงการรถไฟความเร็วสูง นครราชสีมา - หนองคาย</a:t>
            </a:r>
          </a:p>
          <a:p>
            <a:pPr marL="363537">
              <a:tabLst>
                <a:tab pos="628650" algn="l"/>
              </a:tabLst>
            </a:pPr>
            <a:endParaRPr lang="th-TH" sz="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D769F-9D17-2483-B1FB-36436BD1B841}"/>
              </a:ext>
            </a:extLst>
          </p:cNvPr>
          <p:cNvSpPr txBox="1"/>
          <p:nvPr/>
        </p:nvSpPr>
        <p:spPr>
          <a:xfrm>
            <a:off x="5816730" y="5567291"/>
            <a:ext cx="64489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  <a:tabLst>
                <a:tab pos="176213" algn="l"/>
              </a:tabLst>
            </a:pP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เร่งรัดเสนอ ครม. อนุมัติ พิจารณา</a:t>
            </a:r>
            <a:endParaRPr lang="th-TH" sz="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39750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รถไฟทางคู่สายใหม่ ระยะที่ 2 จำนวน 6 สาย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41DFD4-890C-7168-11B4-A6A11B9137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608" t="57470" r="58033" b="5000"/>
          <a:stretch/>
        </p:blipFill>
        <p:spPr>
          <a:xfrm>
            <a:off x="2356741" y="4412779"/>
            <a:ext cx="2190900" cy="16902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4629556-AD38-4843-6D67-CCCD8CEC31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" y="550631"/>
            <a:ext cx="3637031" cy="626155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A44B0F7-EE91-BC5E-81F7-91DD5BE89548}"/>
              </a:ext>
            </a:extLst>
          </p:cNvPr>
          <p:cNvGrpSpPr/>
          <p:nvPr/>
        </p:nvGrpSpPr>
        <p:grpSpPr>
          <a:xfrm>
            <a:off x="1839161" y="691162"/>
            <a:ext cx="1384099" cy="886178"/>
            <a:chOff x="3989070" y="5243771"/>
            <a:chExt cx="1817370" cy="888832"/>
          </a:xfrm>
          <a:noFill/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22D9346-CDE4-8F4A-0CA1-2BDF1086CE18}"/>
                </a:ext>
              </a:extLst>
            </p:cNvPr>
            <p:cNvSpPr/>
            <p:nvPr/>
          </p:nvSpPr>
          <p:spPr>
            <a:xfrm>
              <a:off x="3989070" y="5243771"/>
              <a:ext cx="1817370" cy="888832"/>
            </a:xfrm>
            <a:prstGeom prst="rect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tabLst>
                  <a:tab pos="720725" algn="l"/>
                </a:tabLst>
              </a:pP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    </a:t>
              </a:r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ทางคู่ ระยะที่ 1</a:t>
              </a:r>
            </a:p>
            <a:p>
              <a:pPr>
                <a:tabLst>
                  <a:tab pos="720725" algn="l"/>
                </a:tabLst>
              </a:pPr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       ทางคู่ ระยะที่ 2</a:t>
              </a:r>
            </a:p>
            <a:p>
              <a:pPr>
                <a:tabLst>
                  <a:tab pos="720725" algn="l"/>
                </a:tabLst>
              </a:pPr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       ทางรถไฟสายใหม่ </a:t>
              </a:r>
            </a:p>
            <a:p>
              <a:pPr>
                <a:tabLst>
                  <a:tab pos="720725" algn="l"/>
                </a:tabLst>
              </a:pPr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       เปิดให้บริการแล้ว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6E5DCCD-AE1F-F052-299A-95A42A6F5D75}"/>
                </a:ext>
              </a:extLst>
            </p:cNvPr>
            <p:cNvCxnSpPr/>
            <p:nvPr/>
          </p:nvCxnSpPr>
          <p:spPr>
            <a:xfrm>
              <a:off x="4206240" y="5459896"/>
              <a:ext cx="320040" cy="0"/>
            </a:xfrm>
            <a:prstGeom prst="line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8B75470-FE2F-0808-B553-214493C4FF6A}"/>
                </a:ext>
              </a:extLst>
            </p:cNvPr>
            <p:cNvCxnSpPr/>
            <p:nvPr/>
          </p:nvCxnSpPr>
          <p:spPr>
            <a:xfrm>
              <a:off x="4206240" y="5680876"/>
              <a:ext cx="320040" cy="0"/>
            </a:xfrm>
            <a:prstGeom prst="line">
              <a:avLst/>
            </a:prstGeom>
            <a:grpFill/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E9A865D-9DD6-CA1C-548A-07B611D8E8E2}"/>
                </a:ext>
              </a:extLst>
            </p:cNvPr>
            <p:cNvCxnSpPr/>
            <p:nvPr/>
          </p:nvCxnSpPr>
          <p:spPr>
            <a:xfrm>
              <a:off x="4206240" y="5852326"/>
              <a:ext cx="320040" cy="0"/>
            </a:xfrm>
            <a:prstGeom prst="line">
              <a:avLst/>
            </a:prstGeom>
            <a:grpFill/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15A3E1-ED23-0519-B0AA-097E3B01B1AC}"/>
                </a:ext>
              </a:extLst>
            </p:cNvPr>
            <p:cNvCxnSpPr/>
            <p:nvPr/>
          </p:nvCxnSpPr>
          <p:spPr>
            <a:xfrm>
              <a:off x="4206240" y="6023776"/>
              <a:ext cx="320040" cy="0"/>
            </a:xfrm>
            <a:prstGeom prst="line">
              <a:avLst/>
            </a:prstGeom>
            <a:grpFill/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67447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กล่องข้อความ 3">
            <a:extLst>
              <a:ext uri="{FF2B5EF4-FFF2-40B4-BE49-F238E27FC236}">
                <a16:creationId xmlns:a16="http://schemas.microsoft.com/office/drawing/2014/main" id="{3636F93A-D5DA-406F-8748-C19C71ACDB06}"/>
              </a:ext>
            </a:extLst>
          </p:cNvPr>
          <p:cNvSpPr txBox="1"/>
          <p:nvPr/>
        </p:nvSpPr>
        <p:spPr>
          <a:xfrm>
            <a:off x="0" y="0"/>
            <a:ext cx="12191999" cy="553998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งาน/โครงการสำคัญ ปี 2569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32</a:t>
            </a:fld>
            <a:endParaRPr lang="th-TH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2C0385E-4389-46DF-B54A-59521F9472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3" t="34023" r="5924" b="34111"/>
          <a:stretch/>
        </p:blipFill>
        <p:spPr>
          <a:xfrm>
            <a:off x="11111999" y="0"/>
            <a:ext cx="1080000" cy="10860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AAB6BDF-AFC6-4896-B755-42DC1FA3FD14}"/>
              </a:ext>
            </a:extLst>
          </p:cNvPr>
          <p:cNvSpPr/>
          <p:nvPr/>
        </p:nvSpPr>
        <p:spPr>
          <a:xfrm>
            <a:off x="6093331" y="547926"/>
            <a:ext cx="28023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ด้านการขนส่ง</a:t>
            </a:r>
            <a:r>
              <a:rPr lang="th-TH" sz="3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ทางน้ำ</a:t>
            </a:r>
            <a:endParaRPr lang="en-US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F6BC0B-2DCD-482D-B7A8-76E0C3D2288C}"/>
              </a:ext>
            </a:extLst>
          </p:cNvPr>
          <p:cNvCxnSpPr>
            <a:cxnSpLocks/>
          </p:cNvCxnSpPr>
          <p:nvPr/>
        </p:nvCxnSpPr>
        <p:spPr>
          <a:xfrm>
            <a:off x="7881766" y="1051744"/>
            <a:ext cx="9468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2">
            <a:extLst>
              <a:ext uri="{FF2B5EF4-FFF2-40B4-BE49-F238E27FC236}">
                <a16:creationId xmlns:a16="http://schemas.microsoft.com/office/drawing/2014/main" id="{329873AE-982E-7510-856C-343815B6E5CD}"/>
              </a:ext>
            </a:extLst>
          </p:cNvPr>
          <p:cNvSpPr txBox="1"/>
          <p:nvPr/>
        </p:nvSpPr>
        <p:spPr>
          <a:xfrm>
            <a:off x="6522177" y="1137291"/>
            <a:ext cx="5669823" cy="5783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00"/>
              </a:spcAft>
              <a:buFont typeface="Wingdings" panose="05000000000000000000" pitchFamily="2" charset="2"/>
              <a:buChar char="q"/>
            </a:pP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 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Smart pier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ในแม่น้ำเจ้าพระยา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13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เช่น</a:t>
            </a:r>
          </a:p>
          <a:p>
            <a:pPr>
              <a:spcAft>
                <a:spcPts val="100"/>
              </a:spcAf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ท่าเรือสี่พระยา  ท่าเรือราชวงศ์  ท่าเรือพรานนก  ท่าเรือวัดตึก</a:t>
            </a:r>
          </a:p>
          <a:p>
            <a:pPr>
              <a:spcAft>
                <a:spcPts val="100"/>
              </a:spcAf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ท่าเรือเขียวไข่กา ท่าเรือวัดเขมา ท่าเรือพิบูลย์สงคราม</a:t>
            </a:r>
          </a:p>
          <a:p>
            <a:pPr>
              <a:spcAft>
                <a:spcPts val="100"/>
              </a:spcAft>
            </a:pPr>
            <a:endParaRPr lang="th-TH" sz="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พัฒนาท่าเรือในภูมิภาค 5 แห่ง 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ภูเก็ต กระบี่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สุราษฎร์ธานี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อุดรธานี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เช่น</a:t>
            </a:r>
            <a:r>
              <a:rPr lang="en-US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20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tabLst>
                <a:tab pos="450850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ท่าเรือ</a:t>
            </a:r>
            <a:r>
              <a:rPr lang="th-TH" sz="20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เฟ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อร์รี</a:t>
            </a:r>
            <a:r>
              <a:rPr lang="th-TH" sz="20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่บริเว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ณอ่าวปอ จ.ภูเก็ต</a:t>
            </a:r>
          </a:p>
          <a:p>
            <a:pPr>
              <a:tabLst>
                <a:tab pos="450850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- ท่าเรือท่าเลน จ.กระบี่</a:t>
            </a:r>
          </a:p>
          <a:p>
            <a:pPr>
              <a:tabLst>
                <a:tab pos="450850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ท่าเรือทะเลบัวแดง จ.อุดรธานี</a:t>
            </a:r>
          </a:p>
          <a:p>
            <a:pPr>
              <a:tabLst>
                <a:tab pos="450850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ท่าเรือบ้านหน้าทอน จ.สุราษฎร์ธานี</a:t>
            </a:r>
          </a:p>
          <a:p>
            <a:pPr>
              <a:tabLst>
                <a:tab pos="450850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ท่าเรือเกาะพีพี  จ.กระบี่	</a:t>
            </a:r>
          </a:p>
          <a:p>
            <a:r>
              <a:rPr lang="th-TH" sz="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</a:t>
            </a:r>
            <a:endParaRPr lang="th-TH" sz="8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ขุดลอกและบำรุงรักษาร่องน้ำเศรษฐกิจ 5 ร่องน้ำ 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เช่น </a:t>
            </a:r>
          </a:p>
          <a:p>
            <a:pPr>
              <a:tabLst>
                <a:tab pos="357188" algn="l"/>
                <a:tab pos="2514600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- ภาคกลาง  1 ร่อง               - ภาคตะวันออก  1 ร่อง</a:t>
            </a:r>
          </a:p>
          <a:p>
            <a:pPr>
              <a:tabLst>
                <a:tab pos="357188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- ภาคใต้     3 ร่อง	            	</a:t>
            </a:r>
          </a:p>
          <a:p>
            <a:pPr>
              <a:tabLst>
                <a:tab pos="357188" algn="l"/>
              </a:tabLst>
            </a:pPr>
            <a:endParaRPr lang="th-TH" sz="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q"/>
              <a:tabLst>
                <a:tab pos="357188" algn="l"/>
              </a:tabLst>
            </a:pP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ก่อสร้างเขื่อนป้องกันตลิ่งพัง 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เช่น</a:t>
            </a:r>
          </a:p>
          <a:p>
            <a:pPr>
              <a:tabLst>
                <a:tab pos="357188" algn="l"/>
                <a:tab pos="2868613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- แม่น้ำมูล จ.อุบลราชธานี	</a:t>
            </a:r>
          </a:p>
          <a:p>
            <a:pPr>
              <a:tabLst>
                <a:tab pos="357188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- แม่น้ำชี จ.นครราชสีมา			</a:t>
            </a:r>
          </a:p>
          <a:p>
            <a:pPr>
              <a:tabLst>
                <a:tab pos="357188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- แม่น้ำปิง จ.เชียงใหม่</a:t>
            </a:r>
          </a:p>
          <a:p>
            <a:pPr>
              <a:tabLst>
                <a:tab pos="357188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- ริมคลองบางบางกล้วยใหญ่ จ.สุราษฎร์ธานี</a:t>
            </a:r>
          </a:p>
        </p:txBody>
      </p:sp>
      <p:pic>
        <p:nvPicPr>
          <p:cNvPr id="5" name="รูปภาพ 1">
            <a:extLst>
              <a:ext uri="{FF2B5EF4-FFF2-40B4-BE49-F238E27FC236}">
                <a16:creationId xmlns:a16="http://schemas.microsoft.com/office/drawing/2014/main" id="{E5AD9231-66D0-4462-27F5-87B1BA134F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39" y="974439"/>
            <a:ext cx="3019765" cy="1807918"/>
          </a:xfrm>
          <a:prstGeom prst="rect">
            <a:avLst/>
          </a:prstGeom>
        </p:spPr>
      </p:pic>
      <p:pic>
        <p:nvPicPr>
          <p:cNvPr id="6" name="รูปภาพ 4">
            <a:extLst>
              <a:ext uri="{FF2B5EF4-FFF2-40B4-BE49-F238E27FC236}">
                <a16:creationId xmlns:a16="http://schemas.microsoft.com/office/drawing/2014/main" id="{B4FADCEF-7D78-932A-C316-4A5DC18D23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1790" y="863316"/>
            <a:ext cx="2802370" cy="1981109"/>
          </a:xfrm>
          <a:prstGeom prst="rect">
            <a:avLst/>
          </a:prstGeom>
        </p:spPr>
      </p:pic>
      <p:pic>
        <p:nvPicPr>
          <p:cNvPr id="7" name="รูปภาพ 5">
            <a:extLst>
              <a:ext uri="{FF2B5EF4-FFF2-40B4-BE49-F238E27FC236}">
                <a16:creationId xmlns:a16="http://schemas.microsoft.com/office/drawing/2014/main" id="{8B40C07C-414A-D813-5DCB-9364B70582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761" y="2929383"/>
            <a:ext cx="3028398" cy="1704607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4BAA1DB1-A5BB-6E7D-E612-0F5F53BF82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939" y="4781016"/>
            <a:ext cx="3019765" cy="1874523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780440E-3E75-80F3-7506-744EE94816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91255" y="4781016"/>
            <a:ext cx="2829805" cy="1874523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3862C3CA-E178-7B3F-1A3D-B80CEF07D7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18691" y="3120760"/>
            <a:ext cx="2802370" cy="154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827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กล่องข้อความ 3">
            <a:extLst>
              <a:ext uri="{FF2B5EF4-FFF2-40B4-BE49-F238E27FC236}">
                <a16:creationId xmlns:a16="http://schemas.microsoft.com/office/drawing/2014/main" id="{3636F93A-D5DA-406F-8748-C19C71ACDB06}"/>
              </a:ext>
            </a:extLst>
          </p:cNvPr>
          <p:cNvSpPr txBox="1"/>
          <p:nvPr/>
        </p:nvSpPr>
        <p:spPr>
          <a:xfrm>
            <a:off x="1" y="-35396"/>
            <a:ext cx="12191999" cy="553998"/>
          </a:xfrm>
          <a:prstGeom prst="rect">
            <a:avLst/>
          </a:prstGeom>
          <a:solidFill>
            <a:srgbClr val="002060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งาน/โครงการสำคัญ ปี 2569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457A58-A09D-4591-958A-5205D81B64EB}"/>
              </a:ext>
            </a:extLst>
          </p:cNvPr>
          <p:cNvSpPr txBox="1"/>
          <p:nvPr/>
        </p:nvSpPr>
        <p:spPr>
          <a:xfrm>
            <a:off x="4607139" y="3943461"/>
            <a:ext cx="650486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73038" algn="l"/>
              </a:tabLst>
            </a:pP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ท่าอากาศยานอุบลราชธานี</a:t>
            </a:r>
          </a:p>
          <a:p>
            <a:pPr marL="173038" indent="-173038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73038" algn="l"/>
              </a:tabLst>
            </a:pP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ท่าอากาศยานระนอง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33</a:t>
            </a:fld>
            <a:endParaRPr lang="th-TH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9F1156-C7A7-4AE6-9F63-91517E1389D7}"/>
              </a:ext>
            </a:extLst>
          </p:cNvPr>
          <p:cNvSpPr txBox="1"/>
          <p:nvPr/>
        </p:nvSpPr>
        <p:spPr>
          <a:xfrm>
            <a:off x="4607139" y="1924610"/>
            <a:ext cx="742503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31775" algn="l"/>
              </a:tabLst>
            </a:pP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งานก่อสร้าง</a:t>
            </a:r>
            <a:r>
              <a:rPr lang="th-TH" sz="21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ต่อเติมความยาวทางวิ่ง พร้อมระบบไฟฟ้าสนามบิน </a:t>
            </a: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และองค์ประกอบอื่นๆ</a:t>
            </a:r>
          </a:p>
          <a:p>
            <a:pPr>
              <a:spcBef>
                <a:spcPts val="600"/>
              </a:spcBef>
              <a:tabLst>
                <a:tab pos="231775" algn="l"/>
              </a:tabLst>
            </a:pPr>
            <a:r>
              <a:rPr lang="th-TH" sz="21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- ท่าอากาศยานแพร่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2CC873-8087-4841-A188-7A52C9B2C5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8" t="3041" r="49917" b="65447"/>
          <a:stretch/>
        </p:blipFill>
        <p:spPr>
          <a:xfrm>
            <a:off x="11111999" y="0"/>
            <a:ext cx="1080000" cy="10861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94BECB8-8C4C-4B26-9BA3-3B7098030D3A}"/>
              </a:ext>
            </a:extLst>
          </p:cNvPr>
          <p:cNvSpPr txBox="1"/>
          <p:nvPr/>
        </p:nvSpPr>
        <p:spPr>
          <a:xfrm>
            <a:off x="4151268" y="1519305"/>
            <a:ext cx="638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357188" algn="l"/>
              </a:tabLst>
            </a:pP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งานก่อสร้าง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7B0623-8F83-44C4-B647-A9A95BF3B05E}"/>
              </a:ext>
            </a:extLst>
          </p:cNvPr>
          <p:cNvSpPr txBox="1"/>
          <p:nvPr/>
        </p:nvSpPr>
        <p:spPr>
          <a:xfrm>
            <a:off x="4151268" y="3528559"/>
            <a:ext cx="638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357188" algn="l"/>
              </a:tabLst>
            </a:pP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งานปรับปรุงอาคารที่พักผู้โดยสาร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6A53A5-1378-438C-8BD5-53EAE6D6C94D}"/>
              </a:ext>
            </a:extLst>
          </p:cNvPr>
          <p:cNvSpPr/>
          <p:nvPr/>
        </p:nvSpPr>
        <p:spPr>
          <a:xfrm>
            <a:off x="3903143" y="721367"/>
            <a:ext cx="33057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ด้านการขนส่ง</a:t>
            </a:r>
            <a:r>
              <a:rPr lang="th-TH" sz="3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ทางอากาศ</a:t>
            </a:r>
            <a:endParaRPr lang="en-US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CD0A4DB-B9F9-496E-B3C2-90DDD442D0A0}"/>
              </a:ext>
            </a:extLst>
          </p:cNvPr>
          <p:cNvCxnSpPr>
            <a:cxnSpLocks/>
          </p:cNvCxnSpPr>
          <p:nvPr/>
        </p:nvCxnSpPr>
        <p:spPr>
          <a:xfrm>
            <a:off x="5727567" y="1232642"/>
            <a:ext cx="13001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D57706E-BD6D-30DD-EF7D-3EA98384B22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80" y="602350"/>
            <a:ext cx="3646761" cy="194615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0FE071-EE3D-4B1D-4343-0D4373A61E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80" y="2726676"/>
            <a:ext cx="3646761" cy="194408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0EC9DF-88EB-029D-2F51-2F0902E2A4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7" r="9231"/>
          <a:stretch/>
        </p:blipFill>
        <p:spPr>
          <a:xfrm>
            <a:off x="117336" y="4848937"/>
            <a:ext cx="3623705" cy="186946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136592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กล่องข้อความ 3">
            <a:extLst>
              <a:ext uri="{FF2B5EF4-FFF2-40B4-BE49-F238E27FC236}">
                <a16:creationId xmlns:a16="http://schemas.microsoft.com/office/drawing/2014/main" id="{461F46D0-C6FD-49A9-978E-0835E9476175}"/>
              </a:ext>
            </a:extLst>
          </p:cNvPr>
          <p:cNvSpPr txBox="1"/>
          <p:nvPr/>
        </p:nvSpPr>
        <p:spPr>
          <a:xfrm>
            <a:off x="0" y="0"/>
            <a:ext cx="12191999" cy="553998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งาน/โครงการสำคัญ ปี 2569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92C91B-7B07-43AC-8AF7-B1150382EFD3}"/>
              </a:ext>
            </a:extLst>
          </p:cNvPr>
          <p:cNvSpPr txBox="1"/>
          <p:nvPr/>
        </p:nvSpPr>
        <p:spPr>
          <a:xfrm>
            <a:off x="3606478" y="1890529"/>
            <a:ext cx="819893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652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9842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ศึกษาจัดทำกรอบการดำเนินงานและแผน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บริหารจัดการภัยพิบัติ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เพื่อลดผลกระทบต่อ  โครงสร้างพื้นฐานด้านคมนาคมอย่างยั่งยืน</a:t>
            </a:r>
          </a:p>
          <a:p>
            <a:pPr marL="9652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9842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พัฒนาระบบการคมนาคม เพื่อ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เพิ่มสัดส่วนการเดินทางด้วยระบบขนส่งสาธารณะ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ในพื้นที่กรุงเทพมหานครและพื้นที่ต่อเนื่อง</a:t>
            </a:r>
          </a:p>
          <a:p>
            <a:pPr marL="9652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9842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ศึกษาความเหมาะสมเบื้องต้นและออกแบบแนวคิดเบื้องต้น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เส้นทางการท่องเที่ยว 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เลียบ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ชายฝั่งทะเลอันดามัน </a:t>
            </a:r>
          </a:p>
          <a:p>
            <a:pPr marL="9652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984250" algn="l"/>
              </a:tabLst>
            </a:pP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ศึกษาจัดทำแผนการ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เชื่อมโยง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และเพิ่มประสิทธิภาพ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การขนส่งสินค้น</a:t>
            </a:r>
            <a:r>
              <a:rPr lang="th-TH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เกษตรและอุตสาหกรรม ทั้งทางน้ำและทางรางในพื้นที่ </a:t>
            </a:r>
            <a:r>
              <a:rPr lang="en-US" sz="2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EEC</a:t>
            </a:r>
            <a:endParaRPr lang="th-TH" sz="2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9652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984250" algn="l"/>
              </a:tabLst>
            </a:pPr>
            <a:endParaRPr lang="th-TH" sz="8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34</a:t>
            </a:fld>
            <a:endParaRPr lang="th-TH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72213C-4523-4F90-B88D-F93491C262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113" t="36416" r="57822" b="39785"/>
          <a:stretch/>
        </p:blipFill>
        <p:spPr>
          <a:xfrm>
            <a:off x="11110450" y="14502"/>
            <a:ext cx="1081549" cy="1078992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5EDD324-A4EA-4D50-9075-E7C310278670}"/>
              </a:ext>
            </a:extLst>
          </p:cNvPr>
          <p:cNvSpPr/>
          <p:nvPr/>
        </p:nvSpPr>
        <p:spPr>
          <a:xfrm>
            <a:off x="4323903" y="854922"/>
            <a:ext cx="49833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</a:t>
            </a: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นโยบายและแผน (งบผูกพันเดิม)</a:t>
            </a:r>
            <a:endParaRPr lang="en-US" sz="3600" dirty="0">
              <a:solidFill>
                <a:srgbClr val="002060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168A43-4F6B-4E15-8DAC-DBB23B99B40E}"/>
              </a:ext>
            </a:extLst>
          </p:cNvPr>
          <p:cNvCxnSpPr>
            <a:cxnSpLocks/>
          </p:cNvCxnSpPr>
          <p:nvPr/>
        </p:nvCxnSpPr>
        <p:spPr>
          <a:xfrm>
            <a:off x="4994432" y="1407306"/>
            <a:ext cx="20431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 descr="Intermodal Mobility Hubs » SMMR">
            <a:extLst>
              <a:ext uri="{FF2B5EF4-FFF2-40B4-BE49-F238E27FC236}">
                <a16:creationId xmlns:a16="http://schemas.microsoft.com/office/drawing/2014/main" id="{00FB311D-1DC8-FF75-EEA4-4A81E788EB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"/>
          <a:stretch/>
        </p:blipFill>
        <p:spPr bwMode="auto">
          <a:xfrm>
            <a:off x="509645" y="778702"/>
            <a:ext cx="2972290" cy="177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reating a comfortable intermodal transport hub in Clermont-Ferrand  (France) | Eltis">
            <a:extLst>
              <a:ext uri="{FF2B5EF4-FFF2-40B4-BE49-F238E27FC236}">
                <a16:creationId xmlns:a16="http://schemas.microsoft.com/office/drawing/2014/main" id="{89E159E2-95BC-BDD7-5151-78A28EC840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2"/>
          <a:stretch/>
        </p:blipFill>
        <p:spPr bwMode="auto">
          <a:xfrm>
            <a:off x="509645" y="2632425"/>
            <a:ext cx="2943197" cy="188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3290267-5F24-0E08-5174-5507379C9A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487" y="4671106"/>
            <a:ext cx="2971355" cy="188867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121903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กล่องข้อความ 3">
            <a:extLst>
              <a:ext uri="{FF2B5EF4-FFF2-40B4-BE49-F238E27FC236}">
                <a16:creationId xmlns:a16="http://schemas.microsoft.com/office/drawing/2014/main" id="{461F46D0-C6FD-49A9-978E-0835E9476175}"/>
              </a:ext>
            </a:extLst>
          </p:cNvPr>
          <p:cNvSpPr txBox="1"/>
          <p:nvPr/>
        </p:nvSpPr>
        <p:spPr>
          <a:xfrm>
            <a:off x="0" y="0"/>
            <a:ext cx="12191999" cy="553998"/>
          </a:xfrm>
          <a:prstGeom prst="rect">
            <a:avLst/>
          </a:prstGeom>
          <a:solidFill>
            <a:srgbClr val="002060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ผลสัมฤทธิ์ที่คาดว่าจะได้รับ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3" t="34023" r="5924" b="34111"/>
          <a:stretch/>
        </p:blipFill>
        <p:spPr>
          <a:xfrm>
            <a:off x="469042" y="3595517"/>
            <a:ext cx="1080000" cy="108603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3" t="65535" r="6048" b="2953"/>
          <a:stretch/>
        </p:blipFill>
        <p:spPr>
          <a:xfrm>
            <a:off x="469042" y="2230305"/>
            <a:ext cx="1080000" cy="10800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8" t="3218" r="28107" b="65800"/>
          <a:stretch/>
        </p:blipFill>
        <p:spPr>
          <a:xfrm>
            <a:off x="469042" y="877297"/>
            <a:ext cx="1080000" cy="106779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8" t="3041" r="49917" b="65447"/>
          <a:stretch/>
        </p:blipFill>
        <p:spPr>
          <a:xfrm>
            <a:off x="469042" y="5032060"/>
            <a:ext cx="1080000" cy="1086102"/>
          </a:xfrm>
          <a:prstGeom prst="rect">
            <a:avLst/>
          </a:prstGeom>
        </p:spPr>
      </p:pic>
      <p:sp>
        <p:nvSpPr>
          <p:cNvPr id="35" name="Rounded Rectangle 34"/>
          <p:cNvSpPr/>
          <p:nvPr/>
        </p:nvSpPr>
        <p:spPr>
          <a:xfrm>
            <a:off x="2003267" y="1411195"/>
            <a:ext cx="9231060" cy="4014669"/>
          </a:xfrm>
          <a:prstGeom prst="roundRect">
            <a:avLst/>
          </a:prstGeom>
          <a:noFill/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>
              <a:tabLst>
                <a:tab pos="363538" algn="l"/>
              </a:tabLst>
            </a:pP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ระบบคมนาคมขนส่ง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ทางถนน ทางราง ทางน้ำ และทางอากาศ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มีโครงข่าย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การเชื่อมโยงทั้งภายในประเทศ และระหว่างประเทศ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อย่างเป็นระบบ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ทำให้   การเดินทางและการขนส่งสินค้า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มีประสิทธิภาพ สะดวก รวดเร็ว ปลอดภัย  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ประหยัดต้นทุน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ช่วย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ยกระดับคุณภาพชีวิต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ของประชาชน 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กระตุ้นเศรษฐกิจ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เพิ่มขีดความสามารถในการแข่งขันของประเทศ</a:t>
            </a:r>
            <a:endParaRPr lang="th-TH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35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256524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2" y="3029639"/>
            <a:ext cx="11861494" cy="36199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327" y="369195"/>
            <a:ext cx="1197344" cy="11973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1687069"/>
            <a:ext cx="12191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ขอบคุณครับ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36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21466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4</a:t>
            </a:fld>
            <a:endParaRPr lang="th-TH" dirty="0"/>
          </a:p>
        </p:txBody>
      </p:sp>
      <p:sp>
        <p:nvSpPr>
          <p:cNvPr id="5" name="Rectangle: Rounded Corners 15">
            <a:extLst>
              <a:ext uri="{FF2B5EF4-FFF2-40B4-BE49-F238E27FC236}">
                <a16:creationId xmlns:a16="http://schemas.microsoft.com/office/drawing/2014/main" id="{9569D911-1D27-4D4E-9C43-5FEC549E3F25}"/>
              </a:ext>
            </a:extLst>
          </p:cNvPr>
          <p:cNvSpPr/>
          <p:nvPr/>
        </p:nvSpPr>
        <p:spPr>
          <a:xfrm>
            <a:off x="0" y="-17122"/>
            <a:ext cx="12192000" cy="65277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chemeClr val="bg1"/>
                </a:solidFill>
                <a:cs typeface="TH SarabunPSK" panose="020B0500040200020003" pitchFamily="34" charset="-34"/>
              </a:rPr>
              <a:t>กรอบแนวคิดการพัฒนาระบบคมนาคมขนส่ง</a:t>
            </a:r>
          </a:p>
        </p:txBody>
      </p:sp>
      <p:pic>
        <p:nvPicPr>
          <p:cNvPr id="9" name="รูปภาพ 32"/>
          <p:cNvPicPr>
            <a:picLocks noChangeAspect="1"/>
          </p:cNvPicPr>
          <p:nvPr/>
        </p:nvPicPr>
        <p:blipFill>
          <a:blip r:embed="rId2" cstate="print">
            <a:duotone>
              <a:srgbClr val="009DD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519" y="4970676"/>
            <a:ext cx="562848" cy="489738"/>
          </a:xfrm>
          <a:prstGeom prst="rect">
            <a:avLst/>
          </a:prstGeom>
        </p:spPr>
      </p:pic>
      <p:pic>
        <p:nvPicPr>
          <p:cNvPr id="10" name="รูปภาพ 33"/>
          <p:cNvPicPr>
            <a:picLocks noChangeAspect="1"/>
          </p:cNvPicPr>
          <p:nvPr/>
        </p:nvPicPr>
        <p:blipFill>
          <a:blip r:embed="rId3" cstate="print">
            <a:duotone>
              <a:srgbClr val="009DD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394" y="4952224"/>
            <a:ext cx="562848" cy="489738"/>
          </a:xfrm>
          <a:prstGeom prst="rect">
            <a:avLst/>
          </a:prstGeom>
        </p:spPr>
      </p:pic>
      <p:sp>
        <p:nvSpPr>
          <p:cNvPr id="11" name="กล่องข้อความ 34"/>
          <p:cNvSpPr txBox="1"/>
          <p:nvPr/>
        </p:nvSpPr>
        <p:spPr>
          <a:xfrm>
            <a:off x="116491" y="3687666"/>
            <a:ext cx="4300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th-TH" sz="20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การเข้าถึงระบบขนส่งอย่างเสมอภาคและเท่าเทียม</a:t>
            </a:r>
          </a:p>
          <a:p>
            <a:pPr>
              <a:lnSpc>
                <a:spcPct val="90000"/>
              </a:lnSpc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ด้วยการออกแบบและการบริการเพื่อคนทุกกลุ่ม</a:t>
            </a:r>
            <a:r>
              <a:rPr lang="en-US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(Universal Design &amp;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Service Design)</a:t>
            </a:r>
          </a:p>
        </p:txBody>
      </p:sp>
      <p:sp>
        <p:nvSpPr>
          <p:cNvPr id="12" name="กล่องข้อความ 36"/>
          <p:cNvSpPr txBox="1"/>
          <p:nvPr/>
        </p:nvSpPr>
        <p:spPr>
          <a:xfrm>
            <a:off x="6336065" y="1995107"/>
            <a:ext cx="50263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การขนส่งที่ปลอดภัยและเป็นมิตรกับสิ่งแวดล้อม</a:t>
            </a:r>
          </a:p>
          <a:p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การขนส่งที่เป็นมิตรต่อสิ่งแวดล้อม ปลอดภัย และมั่นคง </a:t>
            </a:r>
          </a:p>
          <a:p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ด้วยพลังงานทางเลือกใหม่/ระบบขนส่งที่ประหยัดพลังงาน</a:t>
            </a:r>
            <a:endParaRPr lang="en-US" sz="20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รูปภาพ 38"/>
          <p:cNvPicPr>
            <a:picLocks noChangeAspect="1"/>
          </p:cNvPicPr>
          <p:nvPr/>
        </p:nvPicPr>
        <p:blipFill>
          <a:blip r:embed="rId4" cstate="print">
            <a:duotone>
              <a:srgbClr val="7CCA62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435" y="3005772"/>
            <a:ext cx="516559" cy="516559"/>
          </a:xfrm>
          <a:prstGeom prst="rect">
            <a:avLst/>
          </a:prstGeom>
        </p:spPr>
      </p:pic>
      <p:pic>
        <p:nvPicPr>
          <p:cNvPr id="14" name="รูปภาพ 39"/>
          <p:cNvPicPr>
            <a:picLocks noChangeAspect="1"/>
          </p:cNvPicPr>
          <p:nvPr/>
        </p:nvPicPr>
        <p:blipFill>
          <a:blip r:embed="rId5" cstate="print">
            <a:duotone>
              <a:srgbClr val="7CCA62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441" y="3021150"/>
            <a:ext cx="563741" cy="563741"/>
          </a:xfrm>
          <a:prstGeom prst="rect">
            <a:avLst/>
          </a:prstGeom>
        </p:spPr>
      </p:pic>
      <p:sp>
        <p:nvSpPr>
          <p:cNvPr id="15" name="กล่องข้อความ 47"/>
          <p:cNvSpPr txBox="1"/>
          <p:nvPr/>
        </p:nvSpPr>
        <p:spPr>
          <a:xfrm>
            <a:off x="7362711" y="3954228"/>
            <a:ext cx="4812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rgbClr val="FF5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การขนส่งที่มีประสิทธิภาพ</a:t>
            </a:r>
          </a:p>
          <a:p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เพื่อลดต้นทุนการขนส่ง/</a:t>
            </a:r>
            <a:r>
              <a:rPr lang="th-TH" sz="20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โล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</a:t>
            </a:r>
            <a:r>
              <a:rPr lang="th-TH" sz="20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สติกส์</a:t>
            </a: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สร้างโครงข่าย</a:t>
            </a:r>
          </a:p>
          <a:p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การเชื่อมโยงระบบคมนาคมภายในประเทศและระหว่างประเทศ</a:t>
            </a:r>
          </a:p>
        </p:txBody>
      </p:sp>
      <p:pic>
        <p:nvPicPr>
          <p:cNvPr id="16" name="รูปภาพ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875" y="5233529"/>
            <a:ext cx="425062" cy="425062"/>
          </a:xfrm>
          <a:prstGeom prst="rect">
            <a:avLst/>
          </a:prstGeom>
        </p:spPr>
      </p:pic>
      <p:pic>
        <p:nvPicPr>
          <p:cNvPr id="17" name="รูปภาพ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412" y="5161342"/>
            <a:ext cx="615143" cy="615143"/>
          </a:xfrm>
          <a:prstGeom prst="rect">
            <a:avLst/>
          </a:prstGeom>
        </p:spPr>
      </p:pic>
      <p:pic>
        <p:nvPicPr>
          <p:cNvPr id="18" name="รูปภาพ 4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257" y="5178800"/>
            <a:ext cx="533897" cy="533897"/>
          </a:xfrm>
          <a:prstGeom prst="rect">
            <a:avLst/>
          </a:prstGeom>
        </p:spPr>
      </p:pic>
      <p:grpSp>
        <p:nvGrpSpPr>
          <p:cNvPr id="19" name="กลุ่ม 22"/>
          <p:cNvGrpSpPr/>
          <p:nvPr/>
        </p:nvGrpSpPr>
        <p:grpSpPr>
          <a:xfrm>
            <a:off x="2942796" y="1585274"/>
            <a:ext cx="5336232" cy="4642637"/>
            <a:chOff x="3338487" y="1640245"/>
            <a:chExt cx="5336232" cy="4642637"/>
          </a:xfrm>
        </p:grpSpPr>
        <p:pic>
          <p:nvPicPr>
            <p:cNvPr id="20" name="รูปภาพ 2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6069" y="3544589"/>
              <a:ext cx="3058650" cy="2738293"/>
            </a:xfrm>
            <a:prstGeom prst="rect">
              <a:avLst/>
            </a:prstGeom>
          </p:spPr>
        </p:pic>
        <p:pic>
          <p:nvPicPr>
            <p:cNvPr id="21" name="รูปภาพ 24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8487" y="3499801"/>
              <a:ext cx="3101960" cy="2777067"/>
            </a:xfrm>
            <a:prstGeom prst="rect">
              <a:avLst/>
            </a:prstGeom>
          </p:spPr>
        </p:pic>
        <p:grpSp>
          <p:nvGrpSpPr>
            <p:cNvPr id="22" name="กลุ่ม 25"/>
            <p:cNvGrpSpPr/>
            <p:nvPr/>
          </p:nvGrpSpPr>
          <p:grpSpPr>
            <a:xfrm>
              <a:off x="4508043" y="1640245"/>
              <a:ext cx="3045878" cy="3806572"/>
              <a:chOff x="4493788" y="1612553"/>
              <a:chExt cx="3288982" cy="4110385"/>
            </a:xfrm>
          </p:grpSpPr>
          <p:pic>
            <p:nvPicPr>
              <p:cNvPr id="27" name="รูปภาพ 30"/>
              <p:cNvPicPr>
                <a:picLocks noChangeAspect="1"/>
              </p:cNvPicPr>
              <p:nvPr/>
            </p:nvPicPr>
            <p:blipFill>
              <a:blip r:embed="rId12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93788" y="1612553"/>
                <a:ext cx="3288982" cy="2944500"/>
              </a:xfrm>
              <a:prstGeom prst="rect">
                <a:avLst/>
              </a:prstGeom>
            </p:spPr>
          </p:pic>
          <p:sp>
            <p:nvSpPr>
              <p:cNvPr id="28" name="วงรี 31"/>
              <p:cNvSpPr/>
              <p:nvPr/>
            </p:nvSpPr>
            <p:spPr>
              <a:xfrm>
                <a:off x="5057596" y="3649079"/>
                <a:ext cx="2108717" cy="2073859"/>
              </a:xfrm>
              <a:prstGeom prst="ellipse">
                <a:avLst/>
              </a:pr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23" name="กล่องข้อความ 26"/>
            <p:cNvSpPr txBox="1"/>
            <p:nvPr/>
          </p:nvSpPr>
          <p:spPr>
            <a:xfrm>
              <a:off x="5234658" y="4180449"/>
              <a:ext cx="161101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472C4">
                      <a:lumMod val="50000"/>
                    </a:srgbClr>
                  </a:solidFill>
                  <a:cs typeface="TH SarabunPSK" panose="020B0500040200020003" pitchFamily="34" charset="-34"/>
                </a:rPr>
                <a:t>Innovation &amp;</a:t>
              </a:r>
            </a:p>
            <a:p>
              <a:pPr algn="ctr"/>
              <a:r>
                <a:rPr lang="en-US" sz="2000" b="1" dirty="0">
                  <a:solidFill>
                    <a:srgbClr val="4472C4">
                      <a:lumMod val="50000"/>
                    </a:srgbClr>
                  </a:solidFill>
                  <a:cs typeface="TH SarabunPSK" panose="020B0500040200020003" pitchFamily="34" charset="-34"/>
                </a:rPr>
                <a:t>Management</a:t>
              </a:r>
              <a:endParaRPr lang="th-TH" sz="2000" b="1" dirty="0">
                <a:solidFill>
                  <a:srgbClr val="4472C4">
                    <a:lumMod val="50000"/>
                  </a:srgbClr>
                </a:solidFill>
                <a:cs typeface="TH SarabunPSK" panose="020B0500040200020003" pitchFamily="34" charset="-34"/>
              </a:endParaRPr>
            </a:p>
          </p:txBody>
        </p:sp>
        <p:sp>
          <p:nvSpPr>
            <p:cNvPr id="24" name="กล่องข้อความ 27"/>
            <p:cNvSpPr txBox="1"/>
            <p:nvPr/>
          </p:nvSpPr>
          <p:spPr>
            <a:xfrm>
              <a:off x="5156592" y="2944425"/>
              <a:ext cx="17181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0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Green &amp; </a:t>
              </a:r>
            </a:p>
            <a:p>
              <a:pPr algn="ctr">
                <a:lnSpc>
                  <a:spcPct val="80000"/>
                </a:lnSpc>
              </a:pPr>
              <a:r>
                <a:rPr lang="en-US" sz="20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Safe Transport</a:t>
              </a:r>
              <a:endParaRPr lang="th-TH" sz="2000" b="1" dirty="0">
                <a:solidFill>
                  <a:prstClr val="white"/>
                </a:solidFill>
                <a:cs typeface="TH SarabunPSK" panose="020B0500040200020003" pitchFamily="34" charset="-34"/>
              </a:endParaRPr>
            </a:p>
          </p:txBody>
        </p:sp>
        <p:sp>
          <p:nvSpPr>
            <p:cNvPr id="25" name="กล่องข้อความ 28"/>
            <p:cNvSpPr txBox="1"/>
            <p:nvPr/>
          </p:nvSpPr>
          <p:spPr>
            <a:xfrm>
              <a:off x="3968395" y="5373030"/>
              <a:ext cx="12586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Inclusivity</a:t>
              </a:r>
              <a:endParaRPr lang="th-TH" sz="2000" b="1" dirty="0">
                <a:solidFill>
                  <a:prstClr val="white"/>
                </a:solidFill>
                <a:cs typeface="TH SarabunPSK" panose="020B0500040200020003" pitchFamily="34" charset="-34"/>
              </a:endParaRPr>
            </a:p>
          </p:txBody>
        </p:sp>
        <p:sp>
          <p:nvSpPr>
            <p:cNvPr id="26" name="กล่องข้อความ 29"/>
            <p:cNvSpPr txBox="1"/>
            <p:nvPr/>
          </p:nvSpPr>
          <p:spPr>
            <a:xfrm>
              <a:off x="6780873" y="5121228"/>
              <a:ext cx="12639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Transport </a:t>
              </a:r>
            </a:p>
            <a:p>
              <a:pPr algn="ctr"/>
              <a:r>
                <a:rPr lang="en-US" sz="20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Efficiency</a:t>
              </a:r>
              <a:endParaRPr lang="th-TH" sz="2000" b="1" dirty="0">
                <a:solidFill>
                  <a:prstClr val="white"/>
                </a:solidFill>
                <a:cs typeface="TH SarabunPSK" panose="020B0500040200020003" pitchFamily="34" charset="-34"/>
              </a:endParaRPr>
            </a:p>
          </p:txBody>
        </p:sp>
      </p:grpSp>
      <p:pic>
        <p:nvPicPr>
          <p:cNvPr id="29" name="รูปภาพ 31"/>
          <p:cNvPicPr>
            <a:picLocks noChangeAspect="1"/>
          </p:cNvPicPr>
          <p:nvPr/>
        </p:nvPicPr>
        <p:blipFill>
          <a:blip r:embed="rId13" cstate="print">
            <a:duotone>
              <a:srgbClr val="009DD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112" y="4981083"/>
            <a:ext cx="561276" cy="48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79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: Rounded Corners 15">
            <a:extLst>
              <a:ext uri="{FF2B5EF4-FFF2-40B4-BE49-F238E27FC236}">
                <a16:creationId xmlns:a16="http://schemas.microsoft.com/office/drawing/2014/main" id="{425F7825-A916-4D17-B086-22FE18258657}"/>
              </a:ext>
            </a:extLst>
          </p:cNvPr>
          <p:cNvSpPr/>
          <p:nvPr/>
        </p:nvSpPr>
        <p:spPr>
          <a:xfrm>
            <a:off x="0" y="-17122"/>
            <a:ext cx="12192000" cy="65277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เป้าหมาย / ภารกิจ กระทรวงคมนาคม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790801" y="513415"/>
            <a:ext cx="8836819" cy="4787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th-TH" sz="4800" b="1" dirty="0">
              <a:solidFill>
                <a:schemeClr val="bg1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>
          <a:xfrm>
            <a:off x="9388969" y="6449203"/>
            <a:ext cx="2743200" cy="365125"/>
          </a:xfrm>
        </p:spPr>
        <p:txBody>
          <a:bodyPr/>
          <a:lstStyle/>
          <a:p>
            <a:fld id="{D9E4FAF4-D0B5-4631-86CE-D7265B179144}" type="slidenum">
              <a:rPr lang="th-TH" sz="1800" b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fld>
            <a:endParaRPr lang="th-TH" sz="1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144122" y="3371677"/>
            <a:ext cx="550121" cy="207597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180970" y="3370966"/>
            <a:ext cx="447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อิสระ</a:t>
            </a:r>
            <a:endParaRPr lang="en-US" sz="1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4129535" y="3646404"/>
            <a:ext cx="549129" cy="289964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2"/>
          <a:srcRect l="51636" t="2820" r="38707" b="76140"/>
          <a:stretch/>
        </p:blipFill>
        <p:spPr>
          <a:xfrm>
            <a:off x="6594560" y="1899909"/>
            <a:ext cx="1140238" cy="924394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2"/>
          <a:srcRect l="25119" t="2820" r="66815" b="76140"/>
          <a:stretch/>
        </p:blipFill>
        <p:spPr>
          <a:xfrm>
            <a:off x="3262024" y="1871109"/>
            <a:ext cx="918946" cy="924394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2"/>
          <a:srcRect l="37927" t="4182" r="53515" b="77303"/>
          <a:stretch/>
        </p:blipFill>
        <p:spPr>
          <a:xfrm>
            <a:off x="5037005" y="1943056"/>
            <a:ext cx="1010455" cy="813468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 rotWithShape="1">
          <a:blip r:embed="rId2"/>
          <a:srcRect l="67992" t="2820" r="24005" b="76140"/>
          <a:stretch/>
        </p:blipFill>
        <p:spPr>
          <a:xfrm>
            <a:off x="8726676" y="1862203"/>
            <a:ext cx="944964" cy="924394"/>
          </a:xfrm>
          <a:prstGeom prst="rect">
            <a:avLst/>
          </a:prstGeom>
        </p:spPr>
      </p:pic>
      <p:sp>
        <p:nvSpPr>
          <p:cNvPr id="103" name="Rounded Rectangle 102"/>
          <p:cNvSpPr/>
          <p:nvPr/>
        </p:nvSpPr>
        <p:spPr>
          <a:xfrm>
            <a:off x="4828316" y="1697781"/>
            <a:ext cx="1369573" cy="4923238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6267263" y="1733299"/>
            <a:ext cx="1803361" cy="4900403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8130034" y="1733299"/>
            <a:ext cx="1941755" cy="4887721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2936890" y="3387413"/>
            <a:ext cx="561757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7" name="Rounded Rectangle 106"/>
          <p:cNvSpPr/>
          <p:nvPr/>
        </p:nvSpPr>
        <p:spPr>
          <a:xfrm>
            <a:off x="3534660" y="3386348"/>
            <a:ext cx="530606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4903056" y="3387413"/>
            <a:ext cx="549918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9" name="Rounded Rectangle 108"/>
          <p:cNvSpPr/>
          <p:nvPr/>
        </p:nvSpPr>
        <p:spPr>
          <a:xfrm>
            <a:off x="5527715" y="3387413"/>
            <a:ext cx="549918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0" name="Rounded Rectangle 109"/>
          <p:cNvSpPr/>
          <p:nvPr/>
        </p:nvSpPr>
        <p:spPr>
          <a:xfrm>
            <a:off x="6339730" y="3387413"/>
            <a:ext cx="549918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6928709" y="3387413"/>
            <a:ext cx="549918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2" name="Rounded Rectangle 111"/>
          <p:cNvSpPr/>
          <p:nvPr/>
        </p:nvSpPr>
        <p:spPr>
          <a:xfrm>
            <a:off x="7520784" y="3387413"/>
            <a:ext cx="494715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3" name="Rounded Rectangle 112"/>
          <p:cNvSpPr/>
          <p:nvPr/>
        </p:nvSpPr>
        <p:spPr>
          <a:xfrm>
            <a:off x="8228008" y="3387413"/>
            <a:ext cx="549918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4" name="Rounded Rectangle 113"/>
          <p:cNvSpPr/>
          <p:nvPr/>
        </p:nvSpPr>
        <p:spPr>
          <a:xfrm>
            <a:off x="8798961" y="3387413"/>
            <a:ext cx="549918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917483" y="3355383"/>
            <a:ext cx="6564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</a:t>
            </a:r>
            <a:endParaRPr lang="en-US" sz="1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452340" y="3390312"/>
            <a:ext cx="768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</a:t>
            </a:r>
            <a:endParaRPr lang="en-US" sz="1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880627" y="3362606"/>
            <a:ext cx="715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</a:t>
            </a:r>
            <a:endParaRPr lang="en-US" sz="1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455856" y="3377471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</a:t>
            </a:r>
            <a:endParaRPr lang="en-US" sz="1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316553" y="3360318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</a:t>
            </a:r>
            <a:endParaRPr lang="en-US" sz="1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885814" y="3373871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</a:t>
            </a:r>
            <a:endParaRPr lang="en-US" sz="1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8190639" y="3356982"/>
            <a:ext cx="6028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</a:t>
            </a:r>
            <a:endParaRPr lang="en-US" sz="1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8721296" y="3388475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</a:t>
            </a:r>
            <a:endParaRPr lang="en-US" sz="1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490208" y="3367266"/>
            <a:ext cx="447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อิสระ</a:t>
            </a:r>
            <a:endParaRPr lang="en-US" sz="1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4" name="Rounded Rectangle 123"/>
          <p:cNvSpPr/>
          <p:nvPr/>
        </p:nvSpPr>
        <p:spPr>
          <a:xfrm>
            <a:off x="803143" y="3681758"/>
            <a:ext cx="1906418" cy="465895"/>
          </a:xfrm>
          <a:prstGeom prst="roundRect">
            <a:avLst>
              <a:gd name="adj" fmla="val 229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5" name="Rounded Rectangle 124"/>
          <p:cNvSpPr/>
          <p:nvPr/>
        </p:nvSpPr>
        <p:spPr>
          <a:xfrm>
            <a:off x="803142" y="4779897"/>
            <a:ext cx="1892718" cy="465895"/>
          </a:xfrm>
          <a:prstGeom prst="roundRect">
            <a:avLst>
              <a:gd name="adj" fmla="val 229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93315" y="4739660"/>
            <a:ext cx="192512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กฏระเบียบ และ กำกับดูแล</a:t>
            </a:r>
          </a:p>
          <a:p>
            <a:pPr algn="ctr"/>
            <a:r>
              <a:rPr lang="en-US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(Regulation/Regulator)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779120" y="4222838"/>
            <a:ext cx="1930441" cy="465895"/>
          </a:xfrm>
          <a:prstGeom prst="roundRect">
            <a:avLst>
              <a:gd name="adj" fmla="val 229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764681" y="5898909"/>
            <a:ext cx="1931180" cy="555141"/>
          </a:xfrm>
          <a:prstGeom prst="roundRect">
            <a:avLst>
              <a:gd name="adj" fmla="val 229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9" name="Rounded Rectangle 128"/>
          <p:cNvSpPr/>
          <p:nvPr/>
        </p:nvSpPr>
        <p:spPr>
          <a:xfrm>
            <a:off x="801192" y="5343725"/>
            <a:ext cx="1908369" cy="465895"/>
          </a:xfrm>
          <a:prstGeom prst="roundRect">
            <a:avLst>
              <a:gd name="adj" fmla="val 229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85531" y="5315272"/>
            <a:ext cx="19563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 สนับสนุน</a:t>
            </a:r>
          </a:p>
          <a:p>
            <a:pPr algn="ctr"/>
            <a:r>
              <a:rPr lang="en-US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(Promoter &amp; Facilitator)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2945902" y="3646406"/>
            <a:ext cx="493280" cy="2899647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3516552" y="3646405"/>
            <a:ext cx="550158" cy="28996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3" name="Rounded Rectangle 132"/>
          <p:cNvSpPr/>
          <p:nvPr/>
        </p:nvSpPr>
        <p:spPr>
          <a:xfrm>
            <a:off x="4934815" y="3646405"/>
            <a:ext cx="511232" cy="2899647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5556699" y="3646404"/>
            <a:ext cx="511232" cy="28996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5" name="Rounded Rectangle 134"/>
          <p:cNvSpPr/>
          <p:nvPr/>
        </p:nvSpPr>
        <p:spPr>
          <a:xfrm>
            <a:off x="6326040" y="3653593"/>
            <a:ext cx="511232" cy="2899647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6911871" y="3653592"/>
            <a:ext cx="511232" cy="28996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7" name="Rounded Rectangle 136"/>
          <p:cNvSpPr/>
          <p:nvPr/>
        </p:nvSpPr>
        <p:spPr>
          <a:xfrm>
            <a:off x="8226577" y="3646405"/>
            <a:ext cx="511232" cy="2899647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8" name="Rounded Rectangle 137"/>
          <p:cNvSpPr/>
          <p:nvPr/>
        </p:nvSpPr>
        <p:spPr>
          <a:xfrm>
            <a:off x="8830434" y="3646404"/>
            <a:ext cx="511232" cy="28996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9" name="Rounded Rectangle 138"/>
          <p:cNvSpPr/>
          <p:nvPr/>
        </p:nvSpPr>
        <p:spPr>
          <a:xfrm>
            <a:off x="7488687" y="3653594"/>
            <a:ext cx="511232" cy="289964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749118" y="3608513"/>
            <a:ext cx="200891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ถ่ายทอดนโยบายสู่แผนปฏิบัติ</a:t>
            </a:r>
          </a:p>
          <a:p>
            <a:pPr algn="ctr"/>
            <a:r>
              <a:rPr lang="en-US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(Policy linker)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924672" y="5915461"/>
            <a:ext cx="15700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ผู้ให้บริการ</a:t>
            </a:r>
          </a:p>
          <a:p>
            <a:pPr algn="ctr"/>
            <a:r>
              <a:rPr lang="en-US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(Service Provider)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2971084" y="4857997"/>
            <a:ext cx="500324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ขร.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61773" y="4182802"/>
            <a:ext cx="21900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การพัฒนาโครงสร้างพื้นฐาน</a:t>
            </a:r>
          </a:p>
          <a:p>
            <a:pPr algn="ctr"/>
            <a:r>
              <a:rPr lang="en-US" sz="1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(Infrastructure Developer)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2937316" y="3813588"/>
            <a:ext cx="587032" cy="19101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สนข.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3540250" y="4086650"/>
            <a:ext cx="543707" cy="79137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รฟท.</a:t>
            </a:r>
            <a:b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รฟม.</a:t>
            </a:r>
            <a:endParaRPr lang="en-US" sz="1800" b="1" kern="0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SRTA</a:t>
            </a:r>
            <a:br>
              <a:rPr lang="en-US" sz="16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kumimoji="0" lang="th-TH" sz="1100" b="1" i="0" u="none" strike="noStrike" kern="0" cap="none" spc="-50" normalizeH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3502387" y="6017127"/>
            <a:ext cx="602438" cy="264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รฟท.</a:t>
            </a:r>
            <a:b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รฟม.</a:t>
            </a:r>
            <a:b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kern="0" spc="-30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รฟฟท</a:t>
            </a:r>
            <a:r>
              <a:rPr lang="en-US" sz="1800" b="1" kern="0" spc="-3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kumimoji="0" lang="th-TH" sz="1800" b="1" i="0" u="none" strike="noStrike" kern="0" cap="none" spc="-30" normalizeH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4915073" y="4290530"/>
            <a:ext cx="518534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ทล.</a:t>
            </a:r>
            <a:b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ทช.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4934441" y="4857997"/>
            <a:ext cx="518534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ขบ.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4927514" y="6045143"/>
            <a:ext cx="518534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ทล.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5542233" y="4277894"/>
            <a:ext cx="558768" cy="2260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กทพ.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5515783" y="6082118"/>
            <a:ext cx="606843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กทพ.</a:t>
            </a:r>
            <a:b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บขส.</a:t>
            </a:r>
          </a:p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ขสมก.</a:t>
            </a:r>
          </a:p>
        </p:txBody>
      </p:sp>
      <p:sp>
        <p:nvSpPr>
          <p:cNvPr id="152" name="Rectangle 151"/>
          <p:cNvSpPr/>
          <p:nvPr/>
        </p:nvSpPr>
        <p:spPr>
          <a:xfrm>
            <a:off x="6294569" y="3673980"/>
            <a:ext cx="596401" cy="2623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สนข.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7435901" y="4857997"/>
            <a:ext cx="614367" cy="23570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กพท.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6329285" y="4265880"/>
            <a:ext cx="518534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ทย.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6896670" y="4222838"/>
            <a:ext cx="565601" cy="28113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ทอท.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6320634" y="6045143"/>
            <a:ext cx="518534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ทย.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6860726" y="6017127"/>
            <a:ext cx="646151" cy="3039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ทอท.</a:t>
            </a:r>
            <a:b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บวท.</a:t>
            </a:r>
            <a:b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รทส.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8" name="Rectangle 157"/>
          <p:cNvSpPr/>
          <p:nvPr/>
        </p:nvSpPr>
        <p:spPr>
          <a:xfrm>
            <a:off x="6873755" y="5456988"/>
            <a:ext cx="573488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สบพ.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4033534" y="5432478"/>
            <a:ext cx="730259" cy="21802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สถาบันราง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8192859" y="4265880"/>
            <a:ext cx="518534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จท.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8804711" y="4265879"/>
            <a:ext cx="622299" cy="25071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กทท.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8810123" y="6045143"/>
            <a:ext cx="592704" cy="23670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กทท.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8234426" y="4857997"/>
            <a:ext cx="518534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จท.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4" name="Rounded Rectangle 163"/>
          <p:cNvSpPr/>
          <p:nvPr/>
        </p:nvSpPr>
        <p:spPr>
          <a:xfrm>
            <a:off x="9402827" y="3394599"/>
            <a:ext cx="549918" cy="199051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9414999" y="3377721"/>
            <a:ext cx="5132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เอกชน</a:t>
            </a:r>
            <a:endParaRPr lang="en-US" sz="1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6" name="Rounded Rectangle 165"/>
          <p:cNvSpPr/>
          <p:nvPr/>
        </p:nvSpPr>
        <p:spPr>
          <a:xfrm>
            <a:off x="9434301" y="3653590"/>
            <a:ext cx="511232" cy="289964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9387941" y="5421748"/>
            <a:ext cx="605554" cy="29869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noProof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บทด.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68" name="Straight Connector 167"/>
          <p:cNvCxnSpPr/>
          <p:nvPr/>
        </p:nvCxnSpPr>
        <p:spPr>
          <a:xfrm>
            <a:off x="3009285" y="4147653"/>
            <a:ext cx="7179926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>
            <a:off x="3009285" y="4716843"/>
            <a:ext cx="7144545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3009285" y="5264691"/>
            <a:ext cx="7179926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>
            <a:off x="3009285" y="5833815"/>
            <a:ext cx="7179926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Rounded Rectangle 171"/>
          <p:cNvSpPr/>
          <p:nvPr/>
        </p:nvSpPr>
        <p:spPr>
          <a:xfrm>
            <a:off x="2876834" y="1718997"/>
            <a:ext cx="1879107" cy="4914704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4927513" y="3785465"/>
            <a:ext cx="544258" cy="23194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สนข.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8184763" y="3781282"/>
            <a:ext cx="599321" cy="2361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สนข.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5" name="Rectangle 174"/>
          <p:cNvSpPr/>
          <p:nvPr/>
        </p:nvSpPr>
        <p:spPr>
          <a:xfrm>
            <a:off x="9387941" y="6043759"/>
            <a:ext cx="594765" cy="2380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kern="0" noProof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บทด.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F2A5BBFD-9734-4FA8-932F-D587D5C404BB}"/>
              </a:ext>
            </a:extLst>
          </p:cNvPr>
          <p:cNvGrpSpPr/>
          <p:nvPr/>
        </p:nvGrpSpPr>
        <p:grpSpPr>
          <a:xfrm>
            <a:off x="273990" y="4242553"/>
            <a:ext cx="486687" cy="461664"/>
            <a:chOff x="363926" y="759766"/>
            <a:chExt cx="1053408" cy="1252613"/>
          </a:xfrm>
        </p:grpSpPr>
        <p:sp>
          <p:nvSpPr>
            <p:cNvPr id="189" name="Oval 7">
              <a:extLst>
                <a:ext uri="{FF2B5EF4-FFF2-40B4-BE49-F238E27FC236}">
                  <a16:creationId xmlns:a16="http://schemas.microsoft.com/office/drawing/2014/main" id="{4D9A7920-8B08-4A54-9014-DF1A040C6E76}"/>
                </a:ext>
              </a:extLst>
            </p:cNvPr>
            <p:cNvSpPr/>
            <p:nvPr/>
          </p:nvSpPr>
          <p:spPr>
            <a:xfrm>
              <a:off x="363926" y="802467"/>
              <a:ext cx="1053408" cy="105340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90" name="TextBox 8">
              <a:extLst>
                <a:ext uri="{FF2B5EF4-FFF2-40B4-BE49-F238E27FC236}">
                  <a16:creationId xmlns:a16="http://schemas.microsoft.com/office/drawing/2014/main" id="{D1627259-E718-45BF-8360-C56D3C286BE9}"/>
                </a:ext>
              </a:extLst>
            </p:cNvPr>
            <p:cNvSpPr txBox="1"/>
            <p:nvPr/>
          </p:nvSpPr>
          <p:spPr>
            <a:xfrm>
              <a:off x="535519" y="759766"/>
              <a:ext cx="652983" cy="1252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1</a:t>
              </a:r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1FE43C22-7766-459C-9A26-931C01ACDA1E}"/>
              </a:ext>
            </a:extLst>
          </p:cNvPr>
          <p:cNvGrpSpPr/>
          <p:nvPr/>
        </p:nvGrpSpPr>
        <p:grpSpPr>
          <a:xfrm>
            <a:off x="273990" y="4808825"/>
            <a:ext cx="486687" cy="461664"/>
            <a:chOff x="363926" y="800509"/>
            <a:chExt cx="1053408" cy="1252612"/>
          </a:xfrm>
        </p:grpSpPr>
        <p:sp>
          <p:nvSpPr>
            <p:cNvPr id="187" name="Oval 7">
              <a:extLst>
                <a:ext uri="{FF2B5EF4-FFF2-40B4-BE49-F238E27FC236}">
                  <a16:creationId xmlns:a16="http://schemas.microsoft.com/office/drawing/2014/main" id="{B666BDCF-D41C-4E41-ABA6-52D268E0F5D0}"/>
                </a:ext>
              </a:extLst>
            </p:cNvPr>
            <p:cNvSpPr/>
            <p:nvPr/>
          </p:nvSpPr>
          <p:spPr>
            <a:xfrm>
              <a:off x="363926" y="802467"/>
              <a:ext cx="1053408" cy="105340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88" name="TextBox 8">
              <a:extLst>
                <a:ext uri="{FF2B5EF4-FFF2-40B4-BE49-F238E27FC236}">
                  <a16:creationId xmlns:a16="http://schemas.microsoft.com/office/drawing/2014/main" id="{B4C86F39-0264-4E61-9297-6ADE401282F7}"/>
                </a:ext>
              </a:extLst>
            </p:cNvPr>
            <p:cNvSpPr txBox="1"/>
            <p:nvPr/>
          </p:nvSpPr>
          <p:spPr>
            <a:xfrm>
              <a:off x="582219" y="800509"/>
              <a:ext cx="652983" cy="1252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2</a:t>
              </a:r>
              <a:endPara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D435F299-2995-4FBD-B06C-7B4F2D60C078}"/>
              </a:ext>
            </a:extLst>
          </p:cNvPr>
          <p:cNvGrpSpPr/>
          <p:nvPr/>
        </p:nvGrpSpPr>
        <p:grpSpPr>
          <a:xfrm>
            <a:off x="273990" y="5402794"/>
            <a:ext cx="486687" cy="483361"/>
            <a:chOff x="363926" y="802467"/>
            <a:chExt cx="1053408" cy="1311480"/>
          </a:xfrm>
        </p:grpSpPr>
        <p:sp>
          <p:nvSpPr>
            <p:cNvPr id="185" name="Oval 7">
              <a:extLst>
                <a:ext uri="{FF2B5EF4-FFF2-40B4-BE49-F238E27FC236}">
                  <a16:creationId xmlns:a16="http://schemas.microsoft.com/office/drawing/2014/main" id="{65606330-6E7B-46B1-80CC-6E3C667B5A80}"/>
                </a:ext>
              </a:extLst>
            </p:cNvPr>
            <p:cNvSpPr/>
            <p:nvPr/>
          </p:nvSpPr>
          <p:spPr>
            <a:xfrm>
              <a:off x="363926" y="802467"/>
              <a:ext cx="1053408" cy="105340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86" name="TextBox 8">
              <a:extLst>
                <a:ext uri="{FF2B5EF4-FFF2-40B4-BE49-F238E27FC236}">
                  <a16:creationId xmlns:a16="http://schemas.microsoft.com/office/drawing/2014/main" id="{40FC0756-90E1-4AC7-AB35-D862E19AC715}"/>
                </a:ext>
              </a:extLst>
            </p:cNvPr>
            <p:cNvSpPr txBox="1"/>
            <p:nvPr/>
          </p:nvSpPr>
          <p:spPr>
            <a:xfrm>
              <a:off x="536298" y="861334"/>
              <a:ext cx="652983" cy="1252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3</a:t>
              </a:r>
              <a:endPara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216E0EB4-4A8B-423A-96C9-6FF8034AA37F}"/>
              </a:ext>
            </a:extLst>
          </p:cNvPr>
          <p:cNvGrpSpPr/>
          <p:nvPr/>
        </p:nvGrpSpPr>
        <p:grpSpPr>
          <a:xfrm>
            <a:off x="273990" y="5954050"/>
            <a:ext cx="486687" cy="478226"/>
            <a:chOff x="363926" y="802467"/>
            <a:chExt cx="1053408" cy="1297547"/>
          </a:xfrm>
        </p:grpSpPr>
        <p:sp>
          <p:nvSpPr>
            <p:cNvPr id="183" name="Oval 7">
              <a:extLst>
                <a:ext uri="{FF2B5EF4-FFF2-40B4-BE49-F238E27FC236}">
                  <a16:creationId xmlns:a16="http://schemas.microsoft.com/office/drawing/2014/main" id="{B296D6D9-CF9E-494A-8669-83F785B10CF9}"/>
                </a:ext>
              </a:extLst>
            </p:cNvPr>
            <p:cNvSpPr/>
            <p:nvPr/>
          </p:nvSpPr>
          <p:spPr>
            <a:xfrm>
              <a:off x="363926" y="802467"/>
              <a:ext cx="1053408" cy="105340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84" name="TextBox 8">
              <a:extLst>
                <a:ext uri="{FF2B5EF4-FFF2-40B4-BE49-F238E27FC236}">
                  <a16:creationId xmlns:a16="http://schemas.microsoft.com/office/drawing/2014/main" id="{117614D8-D105-4F6D-A497-E10F2A80FB2A}"/>
                </a:ext>
              </a:extLst>
            </p:cNvPr>
            <p:cNvSpPr txBox="1"/>
            <p:nvPr/>
          </p:nvSpPr>
          <p:spPr>
            <a:xfrm>
              <a:off x="506686" y="847401"/>
              <a:ext cx="652983" cy="1252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4</a:t>
              </a:r>
              <a:endPara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</p:grpSp>
      <p:sp>
        <p:nvSpPr>
          <p:cNvPr id="180" name="Rectangle: Rounded Corners 104">
            <a:extLst>
              <a:ext uri="{FF2B5EF4-FFF2-40B4-BE49-F238E27FC236}">
                <a16:creationId xmlns:a16="http://schemas.microsoft.com/office/drawing/2014/main" id="{B0F248CA-B004-4766-9D10-B7E454C4E461}"/>
              </a:ext>
            </a:extLst>
          </p:cNvPr>
          <p:cNvSpPr/>
          <p:nvPr/>
        </p:nvSpPr>
        <p:spPr>
          <a:xfrm>
            <a:off x="257786" y="4178080"/>
            <a:ext cx="2486712" cy="2367971"/>
          </a:xfrm>
          <a:prstGeom prst="roundRect">
            <a:avLst>
              <a:gd name="adj" fmla="val 4909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2" name="Rounded Rectangle 181"/>
          <p:cNvSpPr/>
          <p:nvPr/>
        </p:nvSpPr>
        <p:spPr>
          <a:xfrm>
            <a:off x="222341" y="2995049"/>
            <a:ext cx="2573197" cy="3638652"/>
          </a:xfrm>
          <a:prstGeom prst="roundRect">
            <a:avLst>
              <a:gd name="adj" fmla="val 10784"/>
            </a:avLst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Oval 3"/>
          <p:cNvSpPr/>
          <p:nvPr/>
        </p:nvSpPr>
        <p:spPr>
          <a:xfrm>
            <a:off x="583243" y="1960716"/>
            <a:ext cx="810089" cy="80709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184" y="2124022"/>
            <a:ext cx="721672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0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ต้นทาง</a:t>
            </a:r>
          </a:p>
          <a:p>
            <a:pPr algn="ctr">
              <a:lnSpc>
                <a:spcPct val="80000"/>
              </a:lnSpc>
            </a:pPr>
            <a:r>
              <a:rPr lang="th-TH" sz="18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8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Origin</a:t>
            </a:r>
            <a:r>
              <a:rPr lang="th-TH" sz="18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599688" y="1784996"/>
            <a:ext cx="694381" cy="4015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51704" y="1847006"/>
            <a:ext cx="441146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646332" y="2515426"/>
            <a:ext cx="711236" cy="3756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3563" y="2566359"/>
            <a:ext cx="668773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2343872" y="2560559"/>
            <a:ext cx="285870" cy="305269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 rot="1474086">
            <a:off x="1339746" y="2496032"/>
            <a:ext cx="285870" cy="305269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 rot="20125914" flipV="1">
            <a:off x="1354412" y="1939270"/>
            <a:ext cx="285870" cy="305269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10184744" y="2594543"/>
            <a:ext cx="225724" cy="284313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 rot="20125914" flipV="1">
            <a:off x="11040114" y="2481373"/>
            <a:ext cx="221072" cy="269267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 rot="1474086">
            <a:off x="11010566" y="1996978"/>
            <a:ext cx="214513" cy="263255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713396" y="1706718"/>
            <a:ext cx="7432171" cy="1320211"/>
          </a:xfrm>
          <a:prstGeom prst="roundRect">
            <a:avLst>
              <a:gd name="adj" fmla="val 28994"/>
            </a:avLst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90" name="Right Arrow 89"/>
          <p:cNvSpPr/>
          <p:nvPr/>
        </p:nvSpPr>
        <p:spPr>
          <a:xfrm>
            <a:off x="2334882" y="1842558"/>
            <a:ext cx="285870" cy="305269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91" name="Right Arrow 90"/>
          <p:cNvSpPr/>
          <p:nvPr/>
        </p:nvSpPr>
        <p:spPr>
          <a:xfrm>
            <a:off x="10164678" y="1919612"/>
            <a:ext cx="196342" cy="241472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2327283" y="608980"/>
            <a:ext cx="8170541" cy="1023992"/>
            <a:chOff x="2287311" y="2496311"/>
            <a:chExt cx="8029303" cy="1023992"/>
          </a:xfrm>
        </p:grpSpPr>
        <p:sp>
          <p:nvSpPr>
            <p:cNvPr id="92" name="Left-Right Arrow 91"/>
            <p:cNvSpPr/>
            <p:nvPr/>
          </p:nvSpPr>
          <p:spPr>
            <a:xfrm>
              <a:off x="2287311" y="2496311"/>
              <a:ext cx="8029303" cy="1023992"/>
            </a:xfrm>
            <a:prstGeom prst="leftRightArrow">
              <a:avLst>
                <a:gd name="adj1" fmla="val 64244"/>
                <a:gd name="adj2" fmla="val 55103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125228" y="2773177"/>
              <a:ext cx="6330598" cy="461665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สะดวก         ปลอดภัย         ตรงเวลา         ราคาสมเหตุผล</a:t>
              </a:r>
            </a:p>
          </p:txBody>
        </p:sp>
      </p:grpSp>
      <p:sp>
        <p:nvSpPr>
          <p:cNvPr id="192" name="Rounded Rectangle 191"/>
          <p:cNvSpPr/>
          <p:nvPr/>
        </p:nvSpPr>
        <p:spPr>
          <a:xfrm>
            <a:off x="10375684" y="1823405"/>
            <a:ext cx="605773" cy="4015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10432483" y="1814373"/>
            <a:ext cx="484428" cy="448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10417445" y="2539040"/>
            <a:ext cx="622627" cy="3756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10410761" y="2556000"/>
            <a:ext cx="683401" cy="397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</a:t>
            </a:r>
          </a:p>
        </p:txBody>
      </p:sp>
      <p:sp>
        <p:nvSpPr>
          <p:cNvPr id="196" name="Oval 195"/>
          <p:cNvSpPr/>
          <p:nvPr/>
        </p:nvSpPr>
        <p:spPr>
          <a:xfrm>
            <a:off x="11212741" y="1929607"/>
            <a:ext cx="810089" cy="80709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11171904" y="2094800"/>
            <a:ext cx="917238" cy="510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0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ปลายทาง</a:t>
            </a:r>
          </a:p>
          <a:p>
            <a:pPr algn="ctr">
              <a:lnSpc>
                <a:spcPct val="80000"/>
              </a:lnSpc>
            </a:pPr>
            <a:r>
              <a:rPr lang="th-TH" sz="14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4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Destination</a:t>
            </a:r>
            <a:r>
              <a:rPr lang="th-TH" sz="14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pic>
        <p:nvPicPr>
          <p:cNvPr id="198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971" y="3045757"/>
            <a:ext cx="591385" cy="56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79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รูปภาพ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580" y="454263"/>
            <a:ext cx="979035" cy="949664"/>
          </a:xfrm>
          <a:prstGeom prst="rect">
            <a:avLst/>
          </a:prstGeom>
        </p:spPr>
      </p:pic>
      <p:sp>
        <p:nvSpPr>
          <p:cNvPr id="15" name="กล่องข้อความ 14"/>
          <p:cNvSpPr txBox="1"/>
          <p:nvPr/>
        </p:nvSpPr>
        <p:spPr>
          <a:xfrm>
            <a:off x="2050105" y="634486"/>
            <a:ext cx="49456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วิสัยทัศน์กระทรวงคมนาคม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44B557-6CA2-4417-9989-19F6ADF5F45B}"/>
              </a:ext>
            </a:extLst>
          </p:cNvPr>
          <p:cNvSpPr/>
          <p:nvPr/>
        </p:nvSpPr>
        <p:spPr>
          <a:xfrm>
            <a:off x="0" y="2439423"/>
            <a:ext cx="12191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พัฒนาโครงข่ายและบริการระบบขนส่ง เพื่อยกระดับคุณภาพชีวิต </a:t>
            </a:r>
          </a:p>
          <a:p>
            <a:pPr lvl="0" algn="ctr">
              <a:spcAft>
                <a:spcPts val="0"/>
              </a:spcAft>
            </a:pP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เสริมสร้างระบบเศรษฐกิจ และเป็นมิตรกับสิ่งแวดล้อม</a:t>
            </a:r>
            <a:endParaRPr lang="en-US" sz="4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80422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87828" y="213850"/>
            <a:ext cx="1805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61963" algn="l"/>
              </a:tabLst>
            </a:pP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8  	กรม</a:t>
            </a:r>
          </a:p>
          <a:p>
            <a:pPr marL="457200" indent="-457200">
              <a:buAutoNum type="arabicPlain" startAt="12"/>
              <a:tabLst>
                <a:tab pos="461963" algn="l"/>
              </a:tabLst>
            </a:pP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</a:t>
            </a:r>
          </a:p>
          <a:p>
            <a:pPr>
              <a:tabLst>
                <a:tab pos="461963" algn="l"/>
              </a:tabLst>
            </a:pP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	องค์การมหาชน</a:t>
            </a:r>
          </a:p>
          <a:p>
            <a:pPr>
              <a:tabLst>
                <a:tab pos="446088" algn="l"/>
              </a:tabLst>
            </a:pP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</a:t>
            </a:r>
            <a:r>
              <a:rPr lang="th-TH" sz="2000" b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องค์ก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</a:t>
            </a:r>
            <a:r>
              <a:rPr lang="th-TH" sz="2000" b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อิสระ</a:t>
            </a:r>
            <a:endParaRPr lang="th-TH" sz="20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316" name="Rectangle 58"/>
          <p:cNvSpPr>
            <a:spLocks noChangeArrowheads="1"/>
          </p:cNvSpPr>
          <p:nvPr/>
        </p:nvSpPr>
        <p:spPr bwMode="auto">
          <a:xfrm>
            <a:off x="6643912" y="1412777"/>
            <a:ext cx="1684337" cy="41602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สำนักงานรัฐมนตรี</a:t>
            </a: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>
            <a:off x="4957763" y="764704"/>
            <a:ext cx="2582863" cy="50053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กระทรวงคมนาคม</a:t>
            </a:r>
          </a:p>
        </p:txBody>
      </p:sp>
      <p:sp>
        <p:nvSpPr>
          <p:cNvPr id="13318" name="Rectangle 60"/>
          <p:cNvSpPr>
            <a:spLocks noChangeArrowheads="1"/>
          </p:cNvSpPr>
          <p:nvPr/>
        </p:nvSpPr>
        <p:spPr bwMode="auto">
          <a:xfrm>
            <a:off x="9552614" y="2964135"/>
            <a:ext cx="2372648" cy="10033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95250" indent="-95250">
              <a:lnSpc>
                <a:spcPct val="85000"/>
              </a:lnSpc>
              <a:buFontTx/>
              <a:buChar char="•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กรมการขนส่งทางบก</a:t>
            </a:r>
          </a:p>
          <a:p>
            <a:pPr marL="95250" indent="-95250">
              <a:lnSpc>
                <a:spcPct val="85000"/>
              </a:lnSpc>
              <a:buFontTx/>
              <a:buChar char="•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กรมเจ้าท่า</a:t>
            </a:r>
          </a:p>
          <a:p>
            <a:pPr marL="95250" indent="-95250">
              <a:buFontTx/>
              <a:buChar char="•"/>
            </a:pPr>
            <a:r>
              <a:rPr lang="en-US" sz="16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กรมท่าอากาศยาน</a:t>
            </a:r>
          </a:p>
          <a:p>
            <a:pPr marL="95250" indent="-95250">
              <a:buFontTx/>
              <a:buChar char="•"/>
            </a:pPr>
            <a:r>
              <a:rPr lang="th-TH" sz="16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กรมการขนส่งทางราง</a:t>
            </a:r>
            <a:endParaRPr lang="th-TH" sz="1200" b="1" dirty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auto">
          <a:xfrm>
            <a:off x="760160" y="2171537"/>
            <a:ext cx="2076106" cy="571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กลุ่มภารกิจอำนวยการ</a:t>
            </a:r>
            <a:endParaRPr lang="en-US" sz="20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auto">
          <a:xfrm>
            <a:off x="9587828" y="2121182"/>
            <a:ext cx="2309564" cy="5635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กลุ่มภารกิจ</a:t>
            </a:r>
          </a:p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ด้านการขนส่ง</a:t>
            </a:r>
            <a:endParaRPr lang="en-US" sz="18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13322" name="Rectangle 67"/>
          <p:cNvSpPr>
            <a:spLocks noChangeArrowheads="1"/>
          </p:cNvSpPr>
          <p:nvPr/>
        </p:nvSpPr>
        <p:spPr bwMode="auto">
          <a:xfrm>
            <a:off x="5411990" y="2958590"/>
            <a:ext cx="1783556" cy="52014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95250" indent="-95250">
              <a:lnSpc>
                <a:spcPct val="85000"/>
              </a:lnSpc>
              <a:buFontTx/>
              <a:buChar char="•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กรมทางหลวง </a:t>
            </a:r>
          </a:p>
          <a:p>
            <a:pPr marL="95250" indent="-95250">
              <a:lnSpc>
                <a:spcPct val="85000"/>
              </a:lnSpc>
              <a:buFontTx/>
              <a:buChar char="•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กรมทางหลวงชนบท</a:t>
            </a:r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4957762" y="2122203"/>
            <a:ext cx="2819400" cy="571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กลุ่มภารกิจการพัฒนา</a:t>
            </a:r>
          </a:p>
          <a:p>
            <a:pPr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โครงสร้างพื้นฐานด้านทางหลวง</a:t>
            </a:r>
            <a:endParaRPr lang="en-US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13324" name="Rectangle 70"/>
          <p:cNvSpPr>
            <a:spLocks noChangeArrowheads="1"/>
          </p:cNvSpPr>
          <p:nvPr/>
        </p:nvSpPr>
        <p:spPr bwMode="auto">
          <a:xfrm>
            <a:off x="656921" y="2952613"/>
            <a:ext cx="2273890" cy="7294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95250" indent="-95250">
              <a:lnSpc>
                <a:spcPct val="85000"/>
              </a:lnSpc>
              <a:buFontTx/>
              <a:buChar char="•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</a:t>
            </a:r>
          </a:p>
          <a:p>
            <a:pPr marL="95250" indent="-95250">
              <a:lnSpc>
                <a:spcPct val="85000"/>
              </a:lnSpc>
              <a:buFontTx/>
              <a:buChar char="•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สำนักงานนโยบายและ</a:t>
            </a:r>
          </a:p>
          <a:p>
            <a:pPr>
              <a:lnSpc>
                <a:spcPct val="85000"/>
              </a:lnSpc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แผนการขนส่งและจราจร</a:t>
            </a:r>
          </a:p>
        </p:txBody>
      </p:sp>
      <p:sp>
        <p:nvSpPr>
          <p:cNvPr id="13327" name="Line 73"/>
          <p:cNvSpPr>
            <a:spLocks noChangeShapeType="1"/>
          </p:cNvSpPr>
          <p:nvPr/>
        </p:nvSpPr>
        <p:spPr bwMode="auto">
          <a:xfrm flipH="1">
            <a:off x="6248400" y="1265239"/>
            <a:ext cx="0" cy="796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328" name="Line 74"/>
          <p:cNvSpPr>
            <a:spLocks noChangeShapeType="1"/>
          </p:cNvSpPr>
          <p:nvPr/>
        </p:nvSpPr>
        <p:spPr bwMode="auto">
          <a:xfrm>
            <a:off x="6256734" y="1684335"/>
            <a:ext cx="34332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6248400" y="2052638"/>
            <a:ext cx="0" cy="15716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1795346" y="1914091"/>
            <a:ext cx="8738908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  <a:endCxn id="13322" idx="0"/>
          </p:cNvCxnSpPr>
          <p:nvPr/>
        </p:nvCxnSpPr>
        <p:spPr>
          <a:xfrm>
            <a:off x="6248400" y="2731514"/>
            <a:ext cx="0" cy="22707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  <a:endCxn id="13324" idx="0"/>
          </p:cNvCxnSpPr>
          <p:nvPr/>
        </p:nvCxnSpPr>
        <p:spPr>
          <a:xfrm>
            <a:off x="1721181" y="2770133"/>
            <a:ext cx="0" cy="18248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>
            <a:off x="10597620" y="2714432"/>
            <a:ext cx="0" cy="24970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1"/>
          <p:cNvSpPr txBox="1">
            <a:spLocks/>
          </p:cNvSpPr>
          <p:nvPr/>
        </p:nvSpPr>
        <p:spPr>
          <a:xfrm>
            <a:off x="0" y="160721"/>
            <a:ext cx="12192000" cy="459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แผนภูมิโครงสร้างกระทรวงคมนาคม</a:t>
            </a:r>
            <a:endParaRPr lang="en-US" sz="28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0083" y="4036605"/>
            <a:ext cx="11695179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รัฐวิสาหกิจในกำกับกระทรวงคมนาคม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26" y="4434010"/>
            <a:ext cx="23769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การขนส่งทางบก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การทางพิเศษแห่งประเทศไทย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องค์การขนส่งมวลชนกรุงเทพ</a:t>
            </a:r>
            <a:endParaRPr lang="en-US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บริษัท ขนส่ง จำกัด</a:t>
            </a:r>
            <a:endParaRPr lang="en-US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53755" y="4443246"/>
            <a:ext cx="2193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การขนส่งทางน้ำ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การท่าเรือแห่งประเทศไทย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31957" y="4436715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การขนส่งทางอากาศ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สถาบันการบินพลเรือน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บริษัท วิทยุการบินแห่งประเทศไทย จำกัด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บริษัท ท่าอากาศยานไทย จำกัด (มหาชน)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บริษัท โรงแรมท่าอากาศยานสุวรรณภูมิ จำกัด</a:t>
            </a:r>
          </a:p>
          <a:p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16117" y="4445841"/>
            <a:ext cx="2734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การขนส่งทางราง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การรถไฟแห่งประเทศไทย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บริษัท รถไฟฟ้า ร.ฟ.ท. จำกัด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การรถไฟฟ้าขนส่งมวลชนแห่งประเทศไทย</a:t>
            </a:r>
          </a:p>
          <a:p>
            <a:pPr marL="228600" indent="-228600">
              <a:buFontTx/>
              <a:buAutoNum type="arabicPeriod"/>
            </a:pPr>
            <a:r>
              <a:rPr lang="th-TH" sz="16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บริษัท เอสอาร์ที แอส</a:t>
            </a:r>
            <a:r>
              <a:rPr lang="th-TH" sz="1600" b="1" dirty="0" err="1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เสท</a:t>
            </a:r>
            <a:r>
              <a:rPr lang="th-TH" sz="16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จำกัด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5500" y="5849162"/>
            <a:ext cx="3315492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องค์การมหาชน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2369" y="6256801"/>
            <a:ext cx="3315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th-TH" sz="18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สถาบันวิจัยและพัฒนาเทคโนโลยีระบบราง</a:t>
            </a:r>
            <a:endParaRPr lang="en-US" sz="1800" b="1" dirty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D869BD9-B13C-4E38-93D1-A9CF9E4FA99A}"/>
              </a:ext>
            </a:extLst>
          </p:cNvPr>
          <p:cNvCxnSpPr/>
          <p:nvPr/>
        </p:nvCxnSpPr>
        <p:spPr>
          <a:xfrm>
            <a:off x="1795353" y="1901141"/>
            <a:ext cx="0" cy="15716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1B4C86E-1833-4387-8F7F-490A97A3BDA5}"/>
              </a:ext>
            </a:extLst>
          </p:cNvPr>
          <p:cNvCxnSpPr/>
          <p:nvPr/>
        </p:nvCxnSpPr>
        <p:spPr>
          <a:xfrm>
            <a:off x="10524786" y="1914091"/>
            <a:ext cx="0" cy="15716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67338" y="6440316"/>
            <a:ext cx="2743200" cy="365125"/>
          </a:xfrm>
        </p:spPr>
        <p:txBody>
          <a:bodyPr/>
          <a:lstStyle/>
          <a:p>
            <a:fld id="{D9E4FAF4-D0B5-4631-86CE-D7265B179144}" type="slidenum">
              <a:rPr lang="th-TH" sz="1800" b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fld>
            <a:endParaRPr lang="th-TH" sz="1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D50DBA-C452-407F-92F3-891F0F2289BF}"/>
              </a:ext>
            </a:extLst>
          </p:cNvPr>
          <p:cNvSpPr txBox="1"/>
          <p:nvPr/>
        </p:nvSpPr>
        <p:spPr>
          <a:xfrm>
            <a:off x="4493516" y="5849162"/>
            <a:ext cx="3869472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องค์กรอิสระตามกฎหมาย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9CBF24-B307-46D9-B38A-928840DE6A18}"/>
              </a:ext>
            </a:extLst>
          </p:cNvPr>
          <p:cNvSpPr txBox="1"/>
          <p:nvPr/>
        </p:nvSpPr>
        <p:spPr>
          <a:xfrm>
            <a:off x="4510385" y="6256801"/>
            <a:ext cx="3315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th-TH" sz="18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สำนักงานการบิน</a:t>
            </a:r>
            <a:r>
              <a:rPr lang="th-TH" sz="1800" b="1" dirty="0" err="1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พลเรือน</a:t>
            </a:r>
            <a:r>
              <a:rPr lang="th-TH" sz="18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แห่งประเทศไทย</a:t>
            </a:r>
          </a:p>
          <a:p>
            <a:pPr algn="ctr">
              <a:defRPr/>
            </a:pPr>
            <a:r>
              <a:rPr lang="en-US" sz="18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The Civil Aviation Authority</a:t>
            </a:r>
            <a:r>
              <a:rPr lang="th-TH" sz="18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lang="en-US" sz="1800" b="1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of Thailand</a:t>
            </a:r>
          </a:p>
        </p:txBody>
      </p:sp>
    </p:spTree>
    <p:extLst>
      <p:ext uri="{BB962C8B-B14F-4D97-AF65-F5344CB8AC3E}">
        <p14:creationId xmlns:p14="http://schemas.microsoft.com/office/powerpoint/2010/main" val="2939014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9A4FC-7874-D2C6-2E31-F8233A2A7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5ACC87EE-BC72-C6F0-FC9F-2A39562C9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93302" cy="7515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2502E34-ABB6-D9FB-8F76-DC497BF777E5}"/>
              </a:ext>
            </a:extLst>
          </p:cNvPr>
          <p:cNvSpPr/>
          <p:nvPr/>
        </p:nvSpPr>
        <p:spPr>
          <a:xfrm>
            <a:off x="793302" y="-11238"/>
            <a:ext cx="11398698" cy="6694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หัวข้อนำเสนอ</a:t>
            </a:r>
          </a:p>
        </p:txBody>
      </p:sp>
      <p:sp>
        <p:nvSpPr>
          <p:cNvPr id="7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876755F4-A3DF-8E65-27F7-A45783725EEA}"/>
              </a:ext>
            </a:extLst>
          </p:cNvPr>
          <p:cNvSpPr/>
          <p:nvPr/>
        </p:nvSpPr>
        <p:spPr>
          <a:xfrm>
            <a:off x="1432560" y="1314705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วิสัยทัศน์และโครงสร้างของกระทรวง</a:t>
            </a:r>
            <a:endParaRPr lang="en-US" sz="3200" b="1" baseline="-250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38BE75-4252-B09F-E4F6-6D624C44D5F2}"/>
              </a:ext>
            </a:extLst>
          </p:cNvPr>
          <p:cNvSpPr/>
          <p:nvPr/>
        </p:nvSpPr>
        <p:spPr>
          <a:xfrm>
            <a:off x="1016635" y="1359625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172AF8D8-0855-FB3D-6D87-DF379C85C5C5}"/>
              </a:ext>
            </a:extLst>
          </p:cNvPr>
          <p:cNvSpPr/>
          <p:nvPr/>
        </p:nvSpPr>
        <p:spPr>
          <a:xfrm>
            <a:off x="1432560" y="2234716"/>
            <a:ext cx="9326880" cy="712581"/>
          </a:xfrm>
          <a:prstGeom prst="roundRect">
            <a:avLst/>
          </a:prstGeom>
          <a:solidFill>
            <a:srgbClr val="00206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ผลการใช้จ่ายงบประมาณรายจ่ายประจำปีงบประมาณ พ.ศ. 2567 - 2568</a:t>
            </a:r>
            <a:endParaRPr lang="en-US" sz="3200" b="1" dirty="0">
              <a:solidFill>
                <a:schemeClr val="accent4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FB3514B-DE18-8415-2AEF-C2A5F6CAC3C8}"/>
              </a:ext>
            </a:extLst>
          </p:cNvPr>
          <p:cNvSpPr/>
          <p:nvPr/>
        </p:nvSpPr>
        <p:spPr>
          <a:xfrm>
            <a:off x="1016635" y="2279636"/>
            <a:ext cx="640080" cy="640080"/>
          </a:xfrm>
          <a:prstGeom prst="ellipse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endParaRPr lang="en-US" sz="3200" b="1" dirty="0">
              <a:solidFill>
                <a:schemeClr val="accent4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B8BC53C2-7C17-C885-A45E-38099AF06390}"/>
              </a:ext>
            </a:extLst>
          </p:cNvPr>
          <p:cNvSpPr/>
          <p:nvPr/>
        </p:nvSpPr>
        <p:spPr>
          <a:xfrm>
            <a:off x="1432560" y="3170744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สรุปผลการดำเนินงานที่สำคัญในปีงบประมาณ 2568                             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00DD5D4-CDAA-2059-90FD-9C4CE4551BD2}"/>
              </a:ext>
            </a:extLst>
          </p:cNvPr>
          <p:cNvSpPr/>
          <p:nvPr/>
        </p:nvSpPr>
        <p:spPr>
          <a:xfrm>
            <a:off x="1016635" y="3215664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8E2399D7-7CBA-06E7-27AE-D7A354DA9F09}"/>
              </a:ext>
            </a:extLst>
          </p:cNvPr>
          <p:cNvSpPr/>
          <p:nvPr/>
        </p:nvSpPr>
        <p:spPr>
          <a:xfrm>
            <a:off x="1432560" y="4063098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งบประมาณภาพรวมกระทรวงคมนาคม พ.ศ. 2569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7DCCF7-83BC-14F6-C263-9CEA0942692C}"/>
              </a:ext>
            </a:extLst>
          </p:cNvPr>
          <p:cNvSpPr/>
          <p:nvPr/>
        </p:nvSpPr>
        <p:spPr>
          <a:xfrm>
            <a:off x="1016635" y="4135599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EEC23159-FCEB-AAF5-4EA4-C3B60BABC9CC}"/>
              </a:ext>
            </a:extLst>
          </p:cNvPr>
          <p:cNvSpPr/>
          <p:nvPr/>
        </p:nvSpPr>
        <p:spPr>
          <a:xfrm>
            <a:off x="1432560" y="5008160"/>
            <a:ext cx="9326880" cy="712581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2569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7ABE6AA-5776-C966-BAEC-15A21932CAA1}"/>
              </a:ext>
            </a:extLst>
          </p:cNvPr>
          <p:cNvSpPr/>
          <p:nvPr/>
        </p:nvSpPr>
        <p:spPr>
          <a:xfrm>
            <a:off x="1016635" y="5080661"/>
            <a:ext cx="640080" cy="64008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A58284-056B-873F-3F97-949604E3A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4-D0B5-4631-86CE-D7265B179144}" type="slidenum">
              <a:rPr lang="th-TH" smtClean="0"/>
              <a:pPr/>
              <a:t>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28098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Chart 42">
            <a:extLst>
              <a:ext uri="{FF2B5EF4-FFF2-40B4-BE49-F238E27FC236}">
                <a16:creationId xmlns:a16="http://schemas.microsoft.com/office/drawing/2014/main" id="{7953388A-81AD-44B5-9653-861A0A744A06}"/>
              </a:ext>
            </a:extLst>
          </p:cNvPr>
          <p:cNvGraphicFramePr/>
          <p:nvPr/>
        </p:nvGraphicFramePr>
        <p:xfrm>
          <a:off x="1059107" y="1621168"/>
          <a:ext cx="1905928" cy="2080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794661BA-C8C6-48E4-8B23-A59C45BEA89B}"/>
              </a:ext>
            </a:extLst>
          </p:cNvPr>
          <p:cNvGraphicFramePr/>
          <p:nvPr/>
        </p:nvGraphicFramePr>
        <p:xfrm>
          <a:off x="1062967" y="4364039"/>
          <a:ext cx="1858047" cy="2128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Slide Number Placeholder 1">
            <a:extLst>
              <a:ext uri="{FF2B5EF4-FFF2-40B4-BE49-F238E27FC236}">
                <a16:creationId xmlns:a16="http://schemas.microsoft.com/office/drawing/2014/main" id="{265D0164-52CE-4092-AD98-F1035C19691D}"/>
              </a:ext>
            </a:extLst>
          </p:cNvPr>
          <p:cNvSpPr txBox="1">
            <a:spLocks/>
          </p:cNvSpPr>
          <p:nvPr/>
        </p:nvSpPr>
        <p:spPr>
          <a:xfrm>
            <a:off x="9234154" y="6423449"/>
            <a:ext cx="2451294" cy="34365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ngsana New" pitchFamily="18" charset="-34"/>
              </a:defRPr>
            </a:lvl9pPr>
          </a:lstStyle>
          <a:p>
            <a:pPr algn="r" defTabSz="864382">
              <a:defRPr/>
            </a:pPr>
            <a:fld id="{DDE51A72-D9E5-4D3C-AFC6-16C146A7B896}" type="slidenum">
              <a:rPr lang="en-US" sz="1702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 algn="r" defTabSz="864382">
                <a:defRPr/>
              </a:pPr>
              <a:t>9</a:t>
            </a:fld>
            <a:endParaRPr lang="en-US" sz="1702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11D2449-093A-499E-82A4-345B03EEB9B4}"/>
              </a:ext>
            </a:extLst>
          </p:cNvPr>
          <p:cNvGrpSpPr/>
          <p:nvPr/>
        </p:nvGrpSpPr>
        <p:grpSpPr>
          <a:xfrm>
            <a:off x="382036" y="69716"/>
            <a:ext cx="11427929" cy="579299"/>
            <a:chOff x="54609" y="27037"/>
            <a:chExt cx="12089268" cy="61282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D1A71A2-30A4-4167-A8AB-4DF081362907}"/>
                </a:ext>
              </a:extLst>
            </p:cNvPr>
            <p:cNvGrpSpPr/>
            <p:nvPr/>
          </p:nvGrpSpPr>
          <p:grpSpPr>
            <a:xfrm>
              <a:off x="54609" y="27037"/>
              <a:ext cx="12089268" cy="612823"/>
              <a:chOff x="54609" y="27037"/>
              <a:chExt cx="12089268" cy="612823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A5CA0AC5-C7DB-495F-B05B-C3ABE46FB068}"/>
                  </a:ext>
                </a:extLst>
              </p:cNvPr>
              <p:cNvSpPr/>
              <p:nvPr/>
            </p:nvSpPr>
            <p:spPr>
              <a:xfrm>
                <a:off x="334565" y="27037"/>
                <a:ext cx="11521281" cy="612068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/>
                <a:r>
                  <a:rPr lang="th-TH" sz="3025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ผลการเบิกจ่ายและผลการใช้จ่ายงบประมาณปี 2567 ณ สิ้นเดือน ก.ย. </a:t>
                </a:r>
                <a:r>
                  <a:rPr lang="en-US" sz="3025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256</a:t>
                </a:r>
                <a:r>
                  <a:rPr lang="th-TH" sz="3025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7 </a:t>
                </a:r>
              </a:p>
            </p:txBody>
          </p:sp>
          <p:sp>
            <p:nvSpPr>
              <p:cNvPr id="4" name="Flowchart: Delay 3">
                <a:extLst>
                  <a:ext uri="{FF2B5EF4-FFF2-40B4-BE49-F238E27FC236}">
                    <a16:creationId xmlns:a16="http://schemas.microsoft.com/office/drawing/2014/main" id="{5F5FF7DB-F439-48EE-8947-60AA4FF27C42}"/>
                  </a:ext>
                </a:extLst>
              </p:cNvPr>
              <p:cNvSpPr/>
              <p:nvPr/>
            </p:nvSpPr>
            <p:spPr>
              <a:xfrm>
                <a:off x="11503880" y="27990"/>
                <a:ext cx="639997" cy="611870"/>
              </a:xfrm>
              <a:prstGeom prst="flowChartDelay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/>
                <a:endParaRPr lang="en-US" sz="1702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9" name="Flowchart: Delay 18">
                <a:extLst>
                  <a:ext uri="{FF2B5EF4-FFF2-40B4-BE49-F238E27FC236}">
                    <a16:creationId xmlns:a16="http://schemas.microsoft.com/office/drawing/2014/main" id="{EBA7A5E2-BB2C-417F-A35B-BD0D97A5B06D}"/>
                  </a:ext>
                </a:extLst>
              </p:cNvPr>
              <p:cNvSpPr/>
              <p:nvPr/>
            </p:nvSpPr>
            <p:spPr>
              <a:xfrm rot="10800000">
                <a:off x="54609" y="27235"/>
                <a:ext cx="639997" cy="611870"/>
              </a:xfrm>
              <a:prstGeom prst="flowChartDelay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4382"/>
                <a:endParaRPr lang="en-US" sz="1702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pic>
          <p:nvPicPr>
            <p:cNvPr id="21" name="Picture 10" descr="http://www.dxplace.com/sites/default/files/logo_motc_gold_0.gif">
              <a:extLst>
                <a:ext uri="{FF2B5EF4-FFF2-40B4-BE49-F238E27FC236}">
                  <a16:creationId xmlns:a16="http://schemas.microsoft.com/office/drawing/2014/main" id="{232017F7-3113-4133-8C6B-09257DF3FA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42086" y="49448"/>
              <a:ext cx="671970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61602906-854C-48E9-AF57-7E5984E2AF36}"/>
              </a:ext>
            </a:extLst>
          </p:cNvPr>
          <p:cNvSpPr/>
          <p:nvPr/>
        </p:nvSpPr>
        <p:spPr>
          <a:xfrm>
            <a:off x="10613749" y="1362677"/>
            <a:ext cx="1047082" cy="325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64382"/>
            <a:r>
              <a:rPr lang="en-US" sz="1512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</a:t>
            </a:r>
            <a:r>
              <a:rPr lang="en-US" sz="151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  <a:r>
              <a:rPr lang="en-US" sz="1512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sz="1512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820D0F-5FC5-4717-BEBF-E76CF5C0093A}"/>
              </a:ext>
            </a:extLst>
          </p:cNvPr>
          <p:cNvSpPr txBox="1"/>
          <p:nvPr/>
        </p:nvSpPr>
        <p:spPr>
          <a:xfrm>
            <a:off x="4104630" y="867393"/>
            <a:ext cx="7573016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2647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วงเงินงบประมาณปี 2567 </a:t>
            </a:r>
            <a:r>
              <a:rPr lang="en-US" sz="2647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647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647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647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229,084.70 ล้านบาท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2E67A5-695C-4AB0-B039-53F3397319AD}"/>
              </a:ext>
            </a:extLst>
          </p:cNvPr>
          <p:cNvSpPr/>
          <p:nvPr/>
        </p:nvSpPr>
        <p:spPr>
          <a:xfrm>
            <a:off x="1107483" y="1757305"/>
            <a:ext cx="43212" cy="17687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6198FA8-4216-4CAD-90FB-BF7C6BAF487D}"/>
              </a:ext>
            </a:extLst>
          </p:cNvPr>
          <p:cNvSpPr/>
          <p:nvPr/>
        </p:nvSpPr>
        <p:spPr>
          <a:xfrm>
            <a:off x="1112938" y="4544924"/>
            <a:ext cx="43212" cy="176873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A5B713-6C59-45D4-A266-9F81975AF8D3}"/>
              </a:ext>
            </a:extLst>
          </p:cNvPr>
          <p:cNvSpPr txBox="1"/>
          <p:nvPr/>
        </p:nvSpPr>
        <p:spPr>
          <a:xfrm>
            <a:off x="514556" y="1907656"/>
            <a:ext cx="574333" cy="29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เบิกจ่าย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B9E87B-1773-4C62-831F-94FB1028021C}"/>
              </a:ext>
            </a:extLst>
          </p:cNvPr>
          <p:cNvSpPr txBox="1"/>
          <p:nvPr/>
        </p:nvSpPr>
        <p:spPr>
          <a:xfrm>
            <a:off x="514557" y="3002472"/>
            <a:ext cx="659923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คงเหลือเงิน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E45946A-A65E-4AD0-B51A-5D4325FF8845}"/>
              </a:ext>
            </a:extLst>
          </p:cNvPr>
          <p:cNvSpPr txBox="1"/>
          <p:nvPr/>
        </p:nvSpPr>
        <p:spPr>
          <a:xfrm>
            <a:off x="552843" y="2389852"/>
            <a:ext cx="574333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en-US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PO</a:t>
            </a:r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+สำรองฯ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383EFD-FC9A-4126-B96B-1A28C211DB22}"/>
              </a:ext>
            </a:extLst>
          </p:cNvPr>
          <p:cNvSpPr txBox="1"/>
          <p:nvPr/>
        </p:nvSpPr>
        <p:spPr>
          <a:xfrm>
            <a:off x="583784" y="4665631"/>
            <a:ext cx="574333" cy="29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เบิกจ่าย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A190012-42AE-471F-B80F-747A3FDCF683}"/>
              </a:ext>
            </a:extLst>
          </p:cNvPr>
          <p:cNvSpPr txBox="1"/>
          <p:nvPr/>
        </p:nvSpPr>
        <p:spPr>
          <a:xfrm>
            <a:off x="538605" y="5130721"/>
            <a:ext cx="574333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en-US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PO+</a:t>
            </a:r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สำรองฯ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871B11-7A7D-4FD3-BC63-B07721F7B374}"/>
              </a:ext>
            </a:extLst>
          </p:cNvPr>
          <p:cNvSpPr txBox="1"/>
          <p:nvPr/>
        </p:nvSpPr>
        <p:spPr>
          <a:xfrm>
            <a:off x="1014381" y="1174342"/>
            <a:ext cx="2457462" cy="424088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891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รายจ่ายลงทุน </a:t>
            </a:r>
            <a:r>
              <a:rPr lang="en-US" sz="1891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891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199</a:t>
            </a:r>
            <a:r>
              <a:rPr lang="en-US" sz="1891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1891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399.03</a:t>
            </a:r>
            <a:r>
              <a:rPr lang="en-US" sz="1891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91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ลบ.</a:t>
            </a:r>
            <a:endParaRPr lang="en-US" sz="1891" b="1" dirty="0">
              <a:solidFill>
                <a:srgbClr val="ED7D31">
                  <a:lumMod val="7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320E79D-6077-4DEF-9BC7-A67713B55B10}"/>
              </a:ext>
            </a:extLst>
          </p:cNvPr>
          <p:cNvSpPr txBox="1"/>
          <p:nvPr/>
        </p:nvSpPr>
        <p:spPr>
          <a:xfrm>
            <a:off x="521330" y="5811409"/>
            <a:ext cx="659923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323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คงเหลือเงิน</a:t>
            </a:r>
            <a:endParaRPr lang="en-US" sz="1323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7276C4-DDDA-45A8-BAA3-EF31876DF6B0}"/>
              </a:ext>
            </a:extLst>
          </p:cNvPr>
          <p:cNvSpPr txBox="1"/>
          <p:nvPr/>
        </p:nvSpPr>
        <p:spPr>
          <a:xfrm>
            <a:off x="854700" y="3967636"/>
            <a:ext cx="2790822" cy="424088"/>
          </a:xfrm>
          <a:prstGeom prst="roundRect">
            <a:avLst/>
          </a:prstGeom>
          <a:noFill/>
          <a:ln w="19050">
            <a:solidFill>
              <a:schemeClr val="accent6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864382"/>
            <a:r>
              <a:rPr lang="th-TH" sz="1891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รายจ่ายภาพรวม </a:t>
            </a:r>
            <a:r>
              <a:rPr lang="en-US" sz="1891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891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229</a:t>
            </a:r>
            <a:r>
              <a:rPr lang="en-US" sz="1891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1891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084.70</a:t>
            </a:r>
            <a:r>
              <a:rPr lang="en-US" sz="1891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91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ลบ.</a:t>
            </a:r>
            <a:endParaRPr lang="en-US" sz="1891" b="1" dirty="0">
              <a:solidFill>
                <a:srgbClr val="70AD47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AFB92C9-75C4-4065-90AC-B7E586C5B58D}"/>
              </a:ext>
            </a:extLst>
          </p:cNvPr>
          <p:cNvSpPr/>
          <p:nvPr/>
        </p:nvSpPr>
        <p:spPr>
          <a:xfrm>
            <a:off x="514356" y="1054903"/>
            <a:ext cx="3457512" cy="2688216"/>
          </a:xfrm>
          <a:prstGeom prst="roundRect">
            <a:avLst/>
          </a:prstGeom>
          <a:noFill/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153011E-4EE4-42D6-9B2A-693D91D2F73C}"/>
              </a:ext>
            </a:extLst>
          </p:cNvPr>
          <p:cNvSpPr/>
          <p:nvPr/>
        </p:nvSpPr>
        <p:spPr>
          <a:xfrm>
            <a:off x="523552" y="3861727"/>
            <a:ext cx="3457512" cy="2688216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8105191E-03DC-4A9C-A94B-315E50FE733C}"/>
              </a:ext>
            </a:extLst>
          </p:cNvPr>
          <p:cNvSpPr/>
          <p:nvPr/>
        </p:nvSpPr>
        <p:spPr>
          <a:xfrm>
            <a:off x="2579088" y="2005514"/>
            <a:ext cx="92925" cy="810867"/>
          </a:xfrm>
          <a:prstGeom prst="rightBrac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E0D6713-7647-4569-B916-77274E1D526D}"/>
              </a:ext>
            </a:extLst>
          </p:cNvPr>
          <p:cNvSpPr/>
          <p:nvPr/>
        </p:nvSpPr>
        <p:spPr>
          <a:xfrm>
            <a:off x="2576372" y="1795348"/>
            <a:ext cx="1341626" cy="119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การใช้จ่าย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(เบิกจ่าย + </a:t>
            </a:r>
            <a:r>
              <a:rPr lang="en-US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PO)</a:t>
            </a:r>
            <a:endParaRPr lang="th-TH" sz="1796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197,341.94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98.97%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94A6E0C8-4BC9-4892-B297-71840B47C994}"/>
              </a:ext>
            </a:extLst>
          </p:cNvPr>
          <p:cNvSpPr/>
          <p:nvPr/>
        </p:nvSpPr>
        <p:spPr>
          <a:xfrm>
            <a:off x="2581630" y="4726424"/>
            <a:ext cx="92925" cy="810867"/>
          </a:xfrm>
          <a:prstGeom prst="rightBrac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8AD1D72-9302-4BC7-A291-6978329F233C}"/>
              </a:ext>
            </a:extLst>
          </p:cNvPr>
          <p:cNvSpPr/>
          <p:nvPr/>
        </p:nvSpPr>
        <p:spPr>
          <a:xfrm>
            <a:off x="2668489" y="4518101"/>
            <a:ext cx="1317577" cy="119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การใช้จ่าย</a:t>
            </a:r>
            <a:endParaRPr lang="en-US" sz="1796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en-US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เบิกจ่าย + </a:t>
            </a:r>
            <a:r>
              <a:rPr lang="en-US" sz="1796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PO)</a:t>
            </a:r>
            <a:endParaRPr lang="th-TH" sz="1796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224,999.40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796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98.22%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9E9A4E9-4586-489E-A391-BA1CBE36D188}"/>
              </a:ext>
            </a:extLst>
          </p:cNvPr>
          <p:cNvSpPr/>
          <p:nvPr/>
        </p:nvSpPr>
        <p:spPr>
          <a:xfrm>
            <a:off x="1126975" y="5784201"/>
            <a:ext cx="1157170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4,085.30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1.78%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5098405-69B0-4059-996F-F68AB52EA942}"/>
              </a:ext>
            </a:extLst>
          </p:cNvPr>
          <p:cNvSpPr/>
          <p:nvPr/>
        </p:nvSpPr>
        <p:spPr>
          <a:xfrm>
            <a:off x="1412597" y="5148544"/>
            <a:ext cx="1157170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43,908.88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19.17%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DD91BAE-E8A1-49CF-8636-FEEE6D77BD92}"/>
              </a:ext>
            </a:extLst>
          </p:cNvPr>
          <p:cNvSpPr/>
          <p:nvPr/>
        </p:nvSpPr>
        <p:spPr>
          <a:xfrm>
            <a:off x="1195245" y="4516753"/>
            <a:ext cx="1157170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181,090.51</a:t>
            </a:r>
            <a:r>
              <a:rPr lang="en-US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79.05</a:t>
            </a:r>
            <a:r>
              <a:rPr lang="en-US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512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12BFE40-DD6F-421E-9CF1-A72BEA48F570}"/>
              </a:ext>
            </a:extLst>
          </p:cNvPr>
          <p:cNvSpPr/>
          <p:nvPr/>
        </p:nvSpPr>
        <p:spPr>
          <a:xfrm>
            <a:off x="1126975" y="3012353"/>
            <a:ext cx="1157170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2,057.09</a:t>
            </a:r>
            <a:r>
              <a:rPr lang="en-US" sz="1512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512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1.03%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E1CB9D7-AD35-4125-9581-4E44B66F3990}"/>
              </a:ext>
            </a:extLst>
          </p:cNvPr>
          <p:cNvSpPr/>
          <p:nvPr/>
        </p:nvSpPr>
        <p:spPr>
          <a:xfrm>
            <a:off x="1467320" y="2382751"/>
            <a:ext cx="1157170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43,533.04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srgbClr val="ED7D31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21.83%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050C38F-6254-476E-8EF2-DE077619DACD}"/>
              </a:ext>
            </a:extLst>
          </p:cNvPr>
          <p:cNvSpPr/>
          <p:nvPr/>
        </p:nvSpPr>
        <p:spPr>
          <a:xfrm>
            <a:off x="1195245" y="1769292"/>
            <a:ext cx="1157170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153,808.90 ลบ.</a:t>
            </a:r>
          </a:p>
          <a:p>
            <a:pPr algn="ctr" defTabSz="864382">
              <a:defRPr sz="12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77.14</a:t>
            </a:r>
            <a:r>
              <a:rPr lang="en-US" sz="1512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512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2EE3FC9-FE95-6377-07F2-BF094D55BE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04630" y="1657059"/>
          <a:ext cx="7580818" cy="4679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10877518" imgH="6714954" progId="Excel.Sheet.12">
                  <p:embed/>
                </p:oleObj>
              </mc:Choice>
              <mc:Fallback>
                <p:oleObj name="Worksheet" r:id="rId6" imgW="10877518" imgH="6714954" progId="Excel.Sheet.1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2EE3FC9-FE95-6377-07F2-BF094D55B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04630" y="1657059"/>
                        <a:ext cx="7580818" cy="4679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C9F63E3B-8ADA-277E-A9C9-7AA3786CCDBF}"/>
              </a:ext>
            </a:extLst>
          </p:cNvPr>
          <p:cNvSpPr/>
          <p:nvPr/>
        </p:nvSpPr>
        <p:spPr>
          <a:xfrm>
            <a:off x="2876219" y="2647542"/>
            <a:ext cx="680888" cy="30795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8998224-0BF4-CA18-F700-D1E7BACBDC95}"/>
              </a:ext>
            </a:extLst>
          </p:cNvPr>
          <p:cNvSpPr/>
          <p:nvPr/>
        </p:nvSpPr>
        <p:spPr>
          <a:xfrm>
            <a:off x="2967237" y="5367313"/>
            <a:ext cx="680888" cy="30795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27A1BB7-17EB-8D18-E9C3-18304B4DD1FB}"/>
              </a:ext>
            </a:extLst>
          </p:cNvPr>
          <p:cNvSpPr/>
          <p:nvPr/>
        </p:nvSpPr>
        <p:spPr>
          <a:xfrm>
            <a:off x="7729653" y="6105885"/>
            <a:ext cx="481286" cy="228465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74BAC9C-AA5C-882F-FC30-B51BF4A3A588}"/>
              </a:ext>
            </a:extLst>
          </p:cNvPr>
          <p:cNvSpPr/>
          <p:nvPr/>
        </p:nvSpPr>
        <p:spPr>
          <a:xfrm>
            <a:off x="11223527" y="6115147"/>
            <a:ext cx="481286" cy="228465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382"/>
            <a:endParaRPr lang="en-US" sz="1702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8652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13254</TotalTime>
  <Words>3828</Words>
  <Application>Microsoft Office PowerPoint</Application>
  <PresentationFormat>Widescreen</PresentationFormat>
  <Paragraphs>615</Paragraphs>
  <Slides>36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Calibri</vt:lpstr>
      <vt:lpstr>Calibri Light</vt:lpstr>
      <vt:lpstr>TH SarabunPSK</vt:lpstr>
      <vt:lpstr>Wingdings</vt:lpstr>
      <vt:lpstr>Office Theme</vt:lpstr>
      <vt:lpstr>2_Office Theme</vt:lpstr>
      <vt:lpstr>1_Office Theme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ณราวรรณ ศิริธรรมศักดา</dc:creator>
  <cp:lastModifiedBy>mot</cp:lastModifiedBy>
  <cp:revision>540</cp:revision>
  <cp:lastPrinted>2025-06-18T05:12:13Z</cp:lastPrinted>
  <dcterms:created xsi:type="dcterms:W3CDTF">2019-11-07T10:10:53Z</dcterms:created>
  <dcterms:modified xsi:type="dcterms:W3CDTF">2025-06-24T07:25:23Z</dcterms:modified>
</cp:coreProperties>
</file>