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14"/>
  </p:notesMasterIdLst>
  <p:handoutMasterIdLst>
    <p:handoutMasterId r:id="rId15"/>
  </p:handoutMasterIdLst>
  <p:sldIdLst>
    <p:sldId id="353" r:id="rId2"/>
    <p:sldId id="489" r:id="rId3"/>
    <p:sldId id="490" r:id="rId4"/>
    <p:sldId id="497" r:id="rId5"/>
    <p:sldId id="493" r:id="rId6"/>
    <p:sldId id="498" r:id="rId7"/>
    <p:sldId id="477" r:id="rId8"/>
    <p:sldId id="429" r:id="rId9"/>
    <p:sldId id="500" r:id="rId10"/>
    <p:sldId id="501" r:id="rId11"/>
    <p:sldId id="502" r:id="rId12"/>
    <p:sldId id="503" r:id="rId13"/>
  </p:sldIdLst>
  <p:sldSz cx="12192000" cy="6858000"/>
  <p:notesSz cx="6888163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FF"/>
    <a:srgbClr val="A50021"/>
    <a:srgbClr val="FFA3FF"/>
    <a:srgbClr val="FFCCFF"/>
    <a:srgbClr val="ADADAD"/>
    <a:srgbClr val="83A3D7"/>
    <a:srgbClr val="FFC715"/>
    <a:srgbClr val="00E297"/>
    <a:srgbClr val="E9E4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ลักษณะสีเข้ม 2 - เน้น 1/เน้น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505E3EF-67EA-436B-97B2-0124C06EBD24}" styleName="ลักษณะสีปานกลาง 4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8" autoAdjust="0"/>
    <p:restoredTop sz="95331" autoAdjust="0"/>
  </p:normalViewPr>
  <p:slideViewPr>
    <p:cSldViewPr>
      <p:cViewPr varScale="1">
        <p:scale>
          <a:sx n="82" d="100"/>
          <a:sy n="82" d="100"/>
        </p:scale>
        <p:origin x="12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9456A1-A012-4544-90BD-109A5CD5B2E7}" type="doc">
      <dgm:prSet loTypeId="urn:microsoft.com/office/officeart/2005/8/layout/process2" loCatId="process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073CB297-8015-45D1-A342-301279720572}">
      <dgm:prSet phldrT="[ข้อความ]" custT="1"/>
      <dgm:spPr>
        <a:solidFill>
          <a:schemeClr val="accent5">
            <a:lumMod val="40000"/>
            <a:lumOff val="60000"/>
          </a:schemeClr>
        </a:solidFill>
        <a:ln w="571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th-TH" sz="28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ได้รับจัดสรรงบประมาณตามร่าง พ.ร.บ. งบประมาณรายจ่ายประจำปีงบประมาณ พ.ศ. 2569</a:t>
          </a:r>
        </a:p>
        <a:p>
          <a:r>
            <a:rPr lang="th-TH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จำนวนทั้งสิ้น </a:t>
          </a:r>
          <a:r>
            <a:rPr lang="en-US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6</a:t>
          </a:r>
          <a:r>
            <a:rPr lang="th-TH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919</a:t>
          </a:r>
          <a:r>
            <a:rPr lang="th-TH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392,800</a:t>
          </a:r>
          <a:r>
            <a:rPr lang="th-TH" sz="30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 บาท </a:t>
          </a:r>
          <a:endParaRPr lang="en-US" sz="3000" dirty="0">
            <a:solidFill>
              <a:schemeClr val="accent1">
                <a:lumMod val="50000"/>
              </a:schemeClr>
            </a:solidFill>
          </a:endParaRPr>
        </a:p>
      </dgm:t>
    </dgm:pt>
    <dgm:pt modelId="{296FFBFC-039B-44EA-AE9F-1C0C37986559}" type="parTrans" cxnId="{9CB57388-581D-4BBA-9A9D-A79682439304}">
      <dgm:prSet/>
      <dgm:spPr/>
      <dgm:t>
        <a:bodyPr/>
        <a:lstStyle/>
        <a:p>
          <a:endParaRPr lang="en-US"/>
        </a:p>
      </dgm:t>
    </dgm:pt>
    <dgm:pt modelId="{C7F87A0B-C291-4D9D-A71D-3B90E7CB95FD}" type="sibTrans" cxnId="{9CB57388-581D-4BBA-9A9D-A79682439304}">
      <dgm:prSet/>
      <dgm:spPr>
        <a:solidFill>
          <a:schemeClr val="accent1">
            <a:lumMod val="60000"/>
            <a:lumOff val="4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en-US" dirty="0"/>
        </a:p>
      </dgm:t>
    </dgm:pt>
    <dgm:pt modelId="{9843C448-0F39-4DB9-91FF-F535DA3FD966}">
      <dgm:prSet phldrT="[ข้อความ]" custT="1"/>
      <dgm:spPr>
        <a:solidFill>
          <a:schemeClr val="accent4">
            <a:lumMod val="40000"/>
            <a:lumOff val="60000"/>
          </a:schemeClr>
        </a:solidFill>
        <a:ln w="57150">
          <a:solidFill>
            <a:srgbClr val="A50021"/>
          </a:solidFill>
        </a:ln>
      </dgm:spPr>
      <dgm:t>
        <a:bodyPr/>
        <a:lstStyle/>
        <a:p>
          <a:r>
            <a:rPr lang="th-TH" sz="3200" b="1" u="sng" dirty="0">
              <a:ln/>
              <a:solidFill>
                <a:srgbClr val="C00000"/>
              </a:solidFill>
              <a:latin typeface="TH SarabunPSK" pitchFamily="34" charset="-34"/>
              <a:cs typeface="TH SarabunPSK" pitchFamily="34" charset="-34"/>
            </a:rPr>
            <a:t>ปรับลด</a:t>
          </a:r>
          <a:r>
            <a:rPr lang="th-TH" sz="2800" b="1" u="none" dirty="0">
              <a:ln/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 </a:t>
          </a:r>
          <a:r>
            <a:rPr lang="th-TH" sz="28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ในขั้นคณะกรรมาธิการวิสามัญพิจารณาร่าง พ.ร.บ. งบประมาณรายจ่ายประจำปีงบประมาณ พ.ศ. 2569 สภาผู้แทนราษฎร </a:t>
          </a:r>
        </a:p>
        <a:p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75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418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5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00 บาท </a:t>
          </a:r>
        </a:p>
      </dgm:t>
    </dgm:pt>
    <dgm:pt modelId="{50EECD35-C504-4F38-92FA-46AC723BCD50}" type="parTrans" cxnId="{7693A21A-3AAC-46E8-B916-0E6FC5FFB522}">
      <dgm:prSet/>
      <dgm:spPr/>
      <dgm:t>
        <a:bodyPr/>
        <a:lstStyle/>
        <a:p>
          <a:endParaRPr lang="en-US"/>
        </a:p>
      </dgm:t>
    </dgm:pt>
    <dgm:pt modelId="{CBD61423-FBB1-4AB4-9B9D-2AE49EBA9D80}" type="sibTrans" cxnId="{7693A21A-3AAC-46E8-B916-0E6FC5FFB522}">
      <dgm:prSet/>
      <dgm:spPr>
        <a:solidFill>
          <a:schemeClr val="accent1">
            <a:lumMod val="60000"/>
            <a:lumOff val="4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en-US" dirty="0"/>
        </a:p>
      </dgm:t>
    </dgm:pt>
    <dgm:pt modelId="{C62DD6C6-FC07-4D80-8845-C9433FFA3EF2}">
      <dgm:prSet phldrT="[ข้อความ]" custT="1"/>
      <dgm:spPr>
        <a:solidFill>
          <a:schemeClr val="accent2">
            <a:lumMod val="40000"/>
            <a:lumOff val="60000"/>
          </a:schemeClr>
        </a:solidFill>
        <a:ln w="571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คงเหลืองบประมาณทั้งสิ้น  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6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843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974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3</a:t>
          </a:r>
          <a:r>
            <a:rPr lang="th-TH" sz="3000" b="1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00 บาท</a:t>
          </a:r>
          <a:endParaRPr lang="en-US" sz="3000" dirty="0">
            <a:ln/>
            <a:solidFill>
              <a:schemeClr val="accent1">
                <a:lumMod val="50000"/>
              </a:schemeClr>
            </a:solidFill>
          </a:endParaRPr>
        </a:p>
      </dgm:t>
    </dgm:pt>
    <dgm:pt modelId="{B4CCA31F-6C46-46E6-915F-BE73A1A717C2}" type="sibTrans" cxnId="{3A442FE2-C290-45B1-BA39-CB655EC24D3B}">
      <dgm:prSet/>
      <dgm:spPr/>
      <dgm:t>
        <a:bodyPr/>
        <a:lstStyle/>
        <a:p>
          <a:endParaRPr lang="en-US"/>
        </a:p>
      </dgm:t>
    </dgm:pt>
    <dgm:pt modelId="{3EDFD8BD-239B-45E6-BA8D-24534A905E59}" type="parTrans" cxnId="{3A442FE2-C290-45B1-BA39-CB655EC24D3B}">
      <dgm:prSet/>
      <dgm:spPr/>
      <dgm:t>
        <a:bodyPr/>
        <a:lstStyle/>
        <a:p>
          <a:endParaRPr lang="en-US"/>
        </a:p>
      </dgm:t>
    </dgm:pt>
    <dgm:pt modelId="{ED866378-F907-4E09-BCCA-1F819E494FB7}" type="pres">
      <dgm:prSet presAssocID="{849456A1-A012-4544-90BD-109A5CD5B2E7}" presName="linearFlow" presStyleCnt="0">
        <dgm:presLayoutVars>
          <dgm:resizeHandles val="exact"/>
        </dgm:presLayoutVars>
      </dgm:prSet>
      <dgm:spPr/>
    </dgm:pt>
    <dgm:pt modelId="{06F5D999-C60F-4D71-B216-11F7FD72E03B}" type="pres">
      <dgm:prSet presAssocID="{073CB297-8015-45D1-A342-301279720572}" presName="node" presStyleLbl="node1" presStyleIdx="0" presStyleCnt="3" custScaleX="161848" custScaleY="82882" custLinFactNeighborY="17081">
        <dgm:presLayoutVars>
          <dgm:bulletEnabled val="1"/>
        </dgm:presLayoutVars>
      </dgm:prSet>
      <dgm:spPr/>
    </dgm:pt>
    <dgm:pt modelId="{C2CF6B17-3DA2-4BF4-B88A-F7F34C93C85F}" type="pres">
      <dgm:prSet presAssocID="{C7F87A0B-C291-4D9D-A71D-3B90E7CB95FD}" presName="sibTrans" presStyleLbl="sibTrans2D1" presStyleIdx="0" presStyleCnt="2" custScaleX="89799" custScaleY="61584" custLinFactNeighborY="5179"/>
      <dgm:spPr/>
    </dgm:pt>
    <dgm:pt modelId="{DD165CC8-26C6-46F8-9F2A-543FC27543A0}" type="pres">
      <dgm:prSet presAssocID="{C7F87A0B-C291-4D9D-A71D-3B90E7CB95FD}" presName="connectorText" presStyleLbl="sibTrans2D1" presStyleIdx="0" presStyleCnt="2"/>
      <dgm:spPr/>
    </dgm:pt>
    <dgm:pt modelId="{5E85462A-24CC-424A-BD63-DEF921C41ABE}" type="pres">
      <dgm:prSet presAssocID="{9843C448-0F39-4DB9-91FF-F535DA3FD966}" presName="node" presStyleLbl="node1" presStyleIdx="1" presStyleCnt="3" custScaleX="131288" custScaleY="111449" custLinFactNeighborY="270">
        <dgm:presLayoutVars>
          <dgm:bulletEnabled val="1"/>
        </dgm:presLayoutVars>
      </dgm:prSet>
      <dgm:spPr/>
    </dgm:pt>
    <dgm:pt modelId="{2F9768A3-64AB-4FF8-90E4-96DAA0B1598F}" type="pres">
      <dgm:prSet presAssocID="{CBD61423-FBB1-4AB4-9B9D-2AE49EBA9D80}" presName="sibTrans" presStyleLbl="sibTrans2D1" presStyleIdx="1" presStyleCnt="2" custFlipHor="1" custScaleX="85684" custScaleY="61373" custLinFactNeighborX="-5195" custLinFactNeighborY="-3896"/>
      <dgm:spPr/>
    </dgm:pt>
    <dgm:pt modelId="{BD801D9B-E573-4E7A-B772-09A99A673593}" type="pres">
      <dgm:prSet presAssocID="{CBD61423-FBB1-4AB4-9B9D-2AE49EBA9D80}" presName="connectorText" presStyleLbl="sibTrans2D1" presStyleIdx="1" presStyleCnt="2"/>
      <dgm:spPr/>
    </dgm:pt>
    <dgm:pt modelId="{3C9B7216-456D-43C5-B17D-D016F02EE6B4}" type="pres">
      <dgm:prSet presAssocID="{C62DD6C6-FC07-4D80-8845-C9433FFA3EF2}" presName="node" presStyleLbl="node1" presStyleIdx="2" presStyleCnt="3" custScaleX="90086" custScaleY="56207" custLinFactNeighborX="496" custLinFactNeighborY="-17901">
        <dgm:presLayoutVars>
          <dgm:bulletEnabled val="1"/>
        </dgm:presLayoutVars>
      </dgm:prSet>
      <dgm:spPr/>
    </dgm:pt>
  </dgm:ptLst>
  <dgm:cxnLst>
    <dgm:cxn modelId="{7693A21A-3AAC-46E8-B916-0E6FC5FFB522}" srcId="{849456A1-A012-4544-90BD-109A5CD5B2E7}" destId="{9843C448-0F39-4DB9-91FF-F535DA3FD966}" srcOrd="1" destOrd="0" parTransId="{50EECD35-C504-4F38-92FA-46AC723BCD50}" sibTransId="{CBD61423-FBB1-4AB4-9B9D-2AE49EBA9D80}"/>
    <dgm:cxn modelId="{C958626E-8152-4597-B1E3-37930075D5FB}" type="presOf" srcId="{C7F87A0B-C291-4D9D-A71D-3B90E7CB95FD}" destId="{C2CF6B17-3DA2-4BF4-B88A-F7F34C93C85F}" srcOrd="0" destOrd="0" presId="urn:microsoft.com/office/officeart/2005/8/layout/process2"/>
    <dgm:cxn modelId="{9CB57388-581D-4BBA-9A9D-A79682439304}" srcId="{849456A1-A012-4544-90BD-109A5CD5B2E7}" destId="{073CB297-8015-45D1-A342-301279720572}" srcOrd="0" destOrd="0" parTransId="{296FFBFC-039B-44EA-AE9F-1C0C37986559}" sibTransId="{C7F87A0B-C291-4D9D-A71D-3B90E7CB95FD}"/>
    <dgm:cxn modelId="{6043EBA0-5D0B-4BAF-AE1D-F9B237D2E93F}" type="presOf" srcId="{849456A1-A012-4544-90BD-109A5CD5B2E7}" destId="{ED866378-F907-4E09-BCCA-1F819E494FB7}" srcOrd="0" destOrd="0" presId="urn:microsoft.com/office/officeart/2005/8/layout/process2"/>
    <dgm:cxn modelId="{5FC05DB5-98EB-435C-AD7E-35E96916EE49}" type="presOf" srcId="{073CB297-8015-45D1-A342-301279720572}" destId="{06F5D999-C60F-4D71-B216-11F7FD72E03B}" srcOrd="0" destOrd="0" presId="urn:microsoft.com/office/officeart/2005/8/layout/process2"/>
    <dgm:cxn modelId="{34E077B7-3C8E-4500-9715-6C7599925796}" type="presOf" srcId="{9843C448-0F39-4DB9-91FF-F535DA3FD966}" destId="{5E85462A-24CC-424A-BD63-DEF921C41ABE}" srcOrd="0" destOrd="0" presId="urn:microsoft.com/office/officeart/2005/8/layout/process2"/>
    <dgm:cxn modelId="{83E529DC-287A-49C5-A937-08C2117C3AD6}" type="presOf" srcId="{CBD61423-FBB1-4AB4-9B9D-2AE49EBA9D80}" destId="{2F9768A3-64AB-4FF8-90E4-96DAA0B1598F}" srcOrd="0" destOrd="0" presId="urn:microsoft.com/office/officeart/2005/8/layout/process2"/>
    <dgm:cxn modelId="{00C42DE2-E0E1-4F9B-8D51-E3022A77C6AB}" type="presOf" srcId="{C7F87A0B-C291-4D9D-A71D-3B90E7CB95FD}" destId="{DD165CC8-26C6-46F8-9F2A-543FC27543A0}" srcOrd="1" destOrd="0" presId="urn:microsoft.com/office/officeart/2005/8/layout/process2"/>
    <dgm:cxn modelId="{3A442FE2-C290-45B1-BA39-CB655EC24D3B}" srcId="{849456A1-A012-4544-90BD-109A5CD5B2E7}" destId="{C62DD6C6-FC07-4D80-8845-C9433FFA3EF2}" srcOrd="2" destOrd="0" parTransId="{3EDFD8BD-239B-45E6-BA8D-24534A905E59}" sibTransId="{B4CCA31F-6C46-46E6-915F-BE73A1A717C2}"/>
    <dgm:cxn modelId="{BF59F1E7-98EB-4D84-9537-B527B9BF35C1}" type="presOf" srcId="{CBD61423-FBB1-4AB4-9B9D-2AE49EBA9D80}" destId="{BD801D9B-E573-4E7A-B772-09A99A673593}" srcOrd="1" destOrd="0" presId="urn:microsoft.com/office/officeart/2005/8/layout/process2"/>
    <dgm:cxn modelId="{A30698E9-021C-4932-A806-5B48F1530BCC}" type="presOf" srcId="{C62DD6C6-FC07-4D80-8845-C9433FFA3EF2}" destId="{3C9B7216-456D-43C5-B17D-D016F02EE6B4}" srcOrd="0" destOrd="0" presId="urn:microsoft.com/office/officeart/2005/8/layout/process2"/>
    <dgm:cxn modelId="{2B73B26A-8833-4F9C-9BFD-8EF58445C606}" type="presParOf" srcId="{ED866378-F907-4E09-BCCA-1F819E494FB7}" destId="{06F5D999-C60F-4D71-B216-11F7FD72E03B}" srcOrd="0" destOrd="0" presId="urn:microsoft.com/office/officeart/2005/8/layout/process2"/>
    <dgm:cxn modelId="{296D7A18-55E8-4AF7-8334-CC5B4DF2F90E}" type="presParOf" srcId="{ED866378-F907-4E09-BCCA-1F819E494FB7}" destId="{C2CF6B17-3DA2-4BF4-B88A-F7F34C93C85F}" srcOrd="1" destOrd="0" presId="urn:microsoft.com/office/officeart/2005/8/layout/process2"/>
    <dgm:cxn modelId="{0D0D7350-CA9C-4378-8C87-A73CDE644E6A}" type="presParOf" srcId="{C2CF6B17-3DA2-4BF4-B88A-F7F34C93C85F}" destId="{DD165CC8-26C6-46F8-9F2A-543FC27543A0}" srcOrd="0" destOrd="0" presId="urn:microsoft.com/office/officeart/2005/8/layout/process2"/>
    <dgm:cxn modelId="{FD11CC06-701B-4D6D-823C-41137C24791B}" type="presParOf" srcId="{ED866378-F907-4E09-BCCA-1F819E494FB7}" destId="{5E85462A-24CC-424A-BD63-DEF921C41ABE}" srcOrd="2" destOrd="0" presId="urn:microsoft.com/office/officeart/2005/8/layout/process2"/>
    <dgm:cxn modelId="{5F29526A-5C4E-4609-8608-06578D884809}" type="presParOf" srcId="{ED866378-F907-4E09-BCCA-1F819E494FB7}" destId="{2F9768A3-64AB-4FF8-90E4-96DAA0B1598F}" srcOrd="3" destOrd="0" presId="urn:microsoft.com/office/officeart/2005/8/layout/process2"/>
    <dgm:cxn modelId="{46978CCF-A55A-43D7-92CB-E7609C23FDEC}" type="presParOf" srcId="{2F9768A3-64AB-4FF8-90E4-96DAA0B1598F}" destId="{BD801D9B-E573-4E7A-B772-09A99A673593}" srcOrd="0" destOrd="0" presId="urn:microsoft.com/office/officeart/2005/8/layout/process2"/>
    <dgm:cxn modelId="{E22A5EB9-FD07-4BBC-BEA0-F6ED9B808C2A}" type="presParOf" srcId="{ED866378-F907-4E09-BCCA-1F819E494FB7}" destId="{3C9B7216-456D-43C5-B17D-D016F02EE6B4}" srcOrd="4" destOrd="0" presId="urn:microsoft.com/office/officeart/2005/8/layout/process2"/>
  </dgm:cxnLst>
  <dgm:bg/>
  <dgm:whole>
    <a:ln w="57150"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F5D999-C60F-4D71-B216-11F7FD72E03B}">
      <dsp:nvSpPr>
        <dsp:cNvPr id="0" name=""/>
        <dsp:cNvSpPr/>
      </dsp:nvSpPr>
      <dsp:spPr>
        <a:xfrm>
          <a:off x="246088" y="220023"/>
          <a:ext cx="10092999" cy="1292150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57150">
          <a:solidFill>
            <a:schemeClr val="accent1">
              <a:lumMod val="50000"/>
            </a:schemeClr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8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ได้รับจัดสรรงบประมาณตามร่าง พ.ร.บ. งบประมาณรายจ่ายประจำปีงบประมาณ พ.ศ. 2569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จำนวนทั้งสิ้น </a:t>
          </a:r>
          <a:r>
            <a:rPr lang="en-US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6</a:t>
          </a:r>
          <a:r>
            <a:rPr lang="th-TH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919</a:t>
          </a:r>
          <a:r>
            <a:rPr lang="th-TH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392,800</a:t>
          </a:r>
          <a:r>
            <a:rPr lang="th-TH" sz="3000" b="1" kern="1200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 บาท </a:t>
          </a:r>
          <a:endParaRPr lang="en-US" sz="30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283934" y="257869"/>
        <a:ext cx="10017307" cy="1216458"/>
      </dsp:txXfrm>
    </dsp:sp>
    <dsp:sp modelId="{C2CF6B17-3DA2-4BF4-B88A-F7F34C93C85F}">
      <dsp:nvSpPr>
        <dsp:cNvPr id="0" name=""/>
        <dsp:cNvSpPr/>
      </dsp:nvSpPr>
      <dsp:spPr>
        <a:xfrm rot="5400000">
          <a:off x="5101742" y="1615851"/>
          <a:ext cx="381691" cy="4320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60000"/>
            <a:lumOff val="40000"/>
          </a:schemeClr>
        </a:solidFill>
        <a:ln>
          <a:solidFill>
            <a:schemeClr val="tx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 rot="-5400000">
        <a:off x="5162973" y="1641031"/>
        <a:ext cx="259229" cy="267184"/>
      </dsp:txXfrm>
    </dsp:sp>
    <dsp:sp modelId="{5E85462A-24CC-424A-BD63-DEF921C41ABE}">
      <dsp:nvSpPr>
        <dsp:cNvPr id="0" name=""/>
        <dsp:cNvSpPr/>
      </dsp:nvSpPr>
      <dsp:spPr>
        <a:xfrm>
          <a:off x="1198964" y="2078909"/>
          <a:ext cx="8187247" cy="1737517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57150">
          <a:solidFill>
            <a:srgbClr val="A5002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u="sng" kern="1200" dirty="0">
              <a:ln/>
              <a:solidFill>
                <a:srgbClr val="C00000"/>
              </a:solidFill>
              <a:latin typeface="TH SarabunPSK" pitchFamily="34" charset="-34"/>
              <a:cs typeface="TH SarabunPSK" pitchFamily="34" charset="-34"/>
            </a:rPr>
            <a:t>ปรับลด</a:t>
          </a:r>
          <a:r>
            <a:rPr lang="th-TH" sz="2800" b="1" u="none" kern="1200" dirty="0">
              <a:ln/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 </a:t>
          </a:r>
          <a:r>
            <a:rPr lang="th-TH" sz="28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ในขั้นคณะกรรมาธิการวิสามัญพิจารณาร่าง พ.ร.บ. งบประมาณรายจ่ายประจำปีงบประมาณ พ.ศ. 2569 สภาผู้แทนราษฎร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75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418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5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00 บาท </a:t>
          </a:r>
        </a:p>
      </dsp:txBody>
      <dsp:txXfrm>
        <a:off x="1249854" y="2129799"/>
        <a:ext cx="8085467" cy="1635737"/>
      </dsp:txXfrm>
    </dsp:sp>
    <dsp:sp modelId="{2F9768A3-64AB-4FF8-90E4-96DAA0B1598F}">
      <dsp:nvSpPr>
        <dsp:cNvPr id="0" name=""/>
        <dsp:cNvSpPr/>
      </dsp:nvSpPr>
      <dsp:spPr>
        <a:xfrm rot="16257298" flipH="1">
          <a:off x="5113924" y="3848168"/>
          <a:ext cx="352671" cy="430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60000"/>
            <a:lumOff val="40000"/>
          </a:schemeClr>
        </a:solidFill>
        <a:ln>
          <a:solidFill>
            <a:schemeClr val="tx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</dsp:txBody>
      <dsp:txXfrm rot="-5400000">
        <a:off x="5161971" y="3887124"/>
        <a:ext cx="258341" cy="246870"/>
      </dsp:txXfrm>
    </dsp:sp>
    <dsp:sp modelId="{3C9B7216-456D-43C5-B17D-D016F02EE6B4}">
      <dsp:nvSpPr>
        <dsp:cNvPr id="0" name=""/>
        <dsp:cNvSpPr/>
      </dsp:nvSpPr>
      <dsp:spPr>
        <a:xfrm>
          <a:off x="2514593" y="4365145"/>
          <a:ext cx="5617850" cy="87628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57150">
          <a:solidFill>
            <a:schemeClr val="accent1">
              <a:lumMod val="50000"/>
            </a:schemeClr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คงเหลืองบประมาณทั้งสิ้น  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6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843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974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,</a:t>
          </a:r>
          <a:r>
            <a:rPr lang="en-US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3</a:t>
          </a:r>
          <a:r>
            <a:rPr lang="th-TH" sz="3000" b="1" kern="1200" dirty="0">
              <a:ln/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00 บาท</a:t>
          </a:r>
          <a:endParaRPr lang="en-US" sz="3000" kern="1200" dirty="0">
            <a:ln/>
            <a:solidFill>
              <a:schemeClr val="accent1">
                <a:lumMod val="50000"/>
              </a:schemeClr>
            </a:solidFill>
          </a:endParaRPr>
        </a:p>
      </dsp:txBody>
      <dsp:txXfrm>
        <a:off x="2540258" y="4390810"/>
        <a:ext cx="5566520" cy="82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7" y="13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1707" y="13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/>
          <a:lstStyle>
            <a:lvl1pPr algn="r">
              <a:defRPr sz="1300"/>
            </a:lvl1pPr>
          </a:lstStyle>
          <a:p>
            <a:fld id="{D9543BAC-6CB9-4A92-93D0-B45EAACCC80C}" type="datetimeFigureOut">
              <a:rPr lang="th-TH" smtClean="0"/>
              <a:pPr/>
              <a:t>30/07/68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7" y="9516051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1707" y="9516051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 anchor="b"/>
          <a:lstStyle>
            <a:lvl1pPr algn="r">
              <a:defRPr sz="1300"/>
            </a:lvl1pPr>
          </a:lstStyle>
          <a:p>
            <a:fld id="{401EB38F-8864-422D-B73E-709377F4845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0724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7" y="13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707" y="13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/>
          <a:lstStyle>
            <a:lvl1pPr algn="r">
              <a:defRPr sz="1300"/>
            </a:lvl1pPr>
          </a:lstStyle>
          <a:p>
            <a:fld id="{B9F2047E-1BD3-40C0-A099-0FD5EFD3A0F4}" type="datetimeFigureOut">
              <a:rPr lang="th-TH" smtClean="0"/>
              <a:pPr/>
              <a:t>30/07/68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50888"/>
            <a:ext cx="6669087" cy="3752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80" tIns="47990" rIns="95980" bIns="4799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8895"/>
            <a:ext cx="5510530" cy="4508422"/>
          </a:xfrm>
          <a:prstGeom prst="rect">
            <a:avLst/>
          </a:prstGeom>
        </p:spPr>
        <p:txBody>
          <a:bodyPr vert="horz" lIns="95980" tIns="47990" rIns="95980" bIns="4799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7" y="9516051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707" y="9516051"/>
            <a:ext cx="2984872" cy="500937"/>
          </a:xfrm>
          <a:prstGeom prst="rect">
            <a:avLst/>
          </a:prstGeom>
        </p:spPr>
        <p:txBody>
          <a:bodyPr vert="horz" lIns="95980" tIns="47990" rIns="95980" bIns="47990" rtlCol="0" anchor="b"/>
          <a:lstStyle>
            <a:lvl1pPr algn="r">
              <a:defRPr sz="1300"/>
            </a:lvl1pPr>
          </a:lstStyle>
          <a:p>
            <a:fld id="{58763EEC-8B32-4662-BE90-BD9A428B699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4071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>
          <a:xfrm>
            <a:off x="109538" y="750888"/>
            <a:ext cx="6669087" cy="375285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38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375B252-6C93-4A94-8629-52265556C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9D70ADA1-A897-4FC4-8479-37CC8491F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9E96611-0851-4C40-BD8B-29AF732A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CBC6E-1738-45A1-8F67-18834C98D244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489274E-9D42-428A-AB19-F0E458C1B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FF07F59-91A3-48F5-A093-C76E14831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87820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532424D-D245-4055-8D8D-957BA5A37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6D7A21A4-7F56-4C0C-8671-FD7AB85ABC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A58168A-65C8-4E04-9059-D2B1182F1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8804-2FD8-4B1E-9D62-205061BB6E97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8AB67579-12BC-4595-8ADE-D484BF908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1D33127-406A-4834-B5EA-2ED292869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2153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33D6C6E7-5AA9-421B-B4A2-25608AD32E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BE436376-CEE0-4B07-9374-3DB95FE687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E609464-959D-416A-8DD0-FE5893D63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121F-4D86-4730-B915-D9C65B6DA6CE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E3610ED-2EB2-4FF0-AD86-38188C123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C50C9CD-3518-4D2D-8DB8-B786FC8C3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9826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466C848-BF80-403E-82A2-D0BC3E0FD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2BCDFB6-C5ED-4DB1-B61D-845F644C0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AF5C33A-96C1-4A94-91FD-FAA4F6C5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AF225-6C96-49A4-96E9-8B386684ED9E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E39E3B6-8E3F-43A2-9A91-919192E6B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570B9FD-CE6A-465F-9E55-AC535AA4F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8226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7F9A365-30D5-44F7-9BE8-6480610F4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3F8AD0E-C3C7-4838-987E-312B2116B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71E2DCD-5920-4EAC-8CDA-CED1FA476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5DBA-9C1F-428F-8C80-DE05590F38D3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0345EF4-25DA-4318-8E9E-324754ACC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5D359D1-18E7-4892-BBB4-91498B834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97215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62B9875-8504-4414-BAC7-E47495249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0F9E4B9-50B4-4A18-83FF-F50AF7ECB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9368152-1288-41BD-A0D0-2F8554BAC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193BFF46-7808-42CC-AF63-BDD1F1CB3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E389-E40C-464E-A346-7CF5340E2216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8005813-5193-48FA-93C3-0C744FB89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66CD515-E29A-4CFD-B187-63EA6CCC7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8868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3423CC0-AA5F-4D45-AB17-10307464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A244D7DD-A00D-4652-B357-FA2CE6FEA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D896171-7408-4110-B7A7-6BADE4022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43DCFA1A-22C0-4D2E-8F70-161DBB77F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139A5C2C-1FC4-4DAB-8861-82EDC2738F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82E12BE7-BB8A-4B33-A746-E47FF5765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A83D-258B-4EF5-9E0D-70E809771412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19BFF94E-A170-46F8-8E65-FC919C976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EE84E42D-A686-4513-9045-54B1FF97A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4941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8CC07AF-809C-4167-AD15-7492A1186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6676FA59-54D7-46A1-8E72-5F0ABC06F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E083B-4EB3-4C6B-82BA-D83F51D2EB4D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145B67C3-F5D0-4D19-A447-DB25CF3FF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74588933-2B0D-4286-ABF3-B32D2D5B2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521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7C8037AA-C6FE-4EB9-8875-69D70216C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E046-E746-4EFF-99F1-481993E39E69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F29FAB76-B3BF-44BF-81FB-136417818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3B5DECA7-FC60-4E06-88DC-8E58A8A55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78391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FB2CAA7-CF13-4820-AB1F-9969748AD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1C162D1-A856-4271-8795-1BD1720BE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7CB258CE-1630-4643-A20A-79469D60F9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4D2E2A09-6646-4CB6-8AD9-5D4F046AD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2C9E-1E9C-43FC-8DD4-3091382606E3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9CB64865-457D-4F57-A704-3CCF39AF0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FAD2734-B7F5-49F8-91B7-9C45B03C0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23189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3D08844-16D2-4811-9A34-5788050E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176EC6C-4D64-4B63-9EBE-62933DFF1F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18CD7DB0-71A0-4CF8-8EEF-69E27D1007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7F51E7A-1CBA-48D8-9C5E-4023975BB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D9C5-78D4-4E3D-994B-701389572F04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C31722A-C35F-4E3C-A9DE-4C513B265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120DCEEF-255C-4A38-9E7E-7AB7A7BE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95592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B5D6BC8D-0F42-4CA1-A8F4-5881B3455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6C1BB34-CA09-4998-83D3-252E1B851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42D7F58-DF89-468E-81DA-8B8BE2D4F4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D996C-9A32-4529-847C-BB59CB385BEE}" type="datetime1">
              <a:rPr lang="th-TH" smtClean="0"/>
              <a:t>30/07/68</a:t>
            </a:fld>
            <a:endParaRPr lang="th-TH" dirty="0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5C49C6E-6906-4FB6-A562-727D6D266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AAC2C62-7547-40F1-B7B5-443F013C8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6A9C5-4D5E-41FB-9C56-0A0EC90C5B59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133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C1\Desktop\หนึ่ง\เอกสารชี้แจง งบปี 62\DSC_46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128" y="-1"/>
            <a:ext cx="921855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PC1\Desktop\หนึ่ง\เอกสารชี้แจง งบปี 62\DSC_46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9846" y="2332885"/>
            <a:ext cx="2267114" cy="219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lumMod val="50000"/>
                <a:alpha val="40000"/>
              </a:schemeClr>
            </a:glow>
          </a:effectLst>
        </p:spPr>
      </p:pic>
      <p:sp>
        <p:nvSpPr>
          <p:cNvPr id="13" name="สี่เหลี่ยมมุมมน 12"/>
          <p:cNvSpPr/>
          <p:nvPr/>
        </p:nvSpPr>
        <p:spPr>
          <a:xfrm>
            <a:off x="1524000" y="5445224"/>
            <a:ext cx="9144000" cy="1368152"/>
          </a:xfrm>
          <a:prstGeom prst="roundRect">
            <a:avLst/>
          </a:prstGeom>
          <a:solidFill>
            <a:srgbClr val="002060">
              <a:alpha val="69000"/>
            </a:srgbClr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กองอำนวยการรักษาความมั่นคงภายในราชอาณาจักร</a:t>
            </a:r>
          </a:p>
          <a:p>
            <a:pPr algn="ctr" fontAlgn="base"/>
            <a:r>
              <a:rPr lang="en-US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INTERNAL SECURITY OPERATIONS COMMAND</a:t>
            </a:r>
            <a:endParaRPr lang="th-TH" sz="4000" b="1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77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3422A58E-EF25-4C58-8ABA-2A8E85A36A70}"/>
              </a:ext>
            </a:extLst>
          </p:cNvPr>
          <p:cNvSpPr txBox="1"/>
          <p:nvPr/>
        </p:nvSpPr>
        <p:spPr>
          <a:xfrm>
            <a:off x="3176726" y="1131382"/>
            <a:ext cx="5838548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การแก้ไขปัญหาความไม่สงบในจังหวัดชายแดนภาคใต้</a:t>
            </a:r>
            <a:endParaRPr lang="en-US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ชื่อเรื่อง 8">
            <a:extLst>
              <a:ext uri="{FF2B5EF4-FFF2-40B4-BE49-F238E27FC236}">
                <a16:creationId xmlns:a16="http://schemas.microsoft.com/office/drawing/2014/main" id="{5080E34C-D5E7-44E7-8DCB-72DA3BB02202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12192000" cy="1167282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/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ผลการดำเนินงานที่สำคัญในปีงบประมาณ พ.ศ. 2567 -2568</a:t>
            </a:r>
          </a:p>
        </p:txBody>
      </p:sp>
      <p:pic>
        <p:nvPicPr>
          <p:cNvPr id="10" name="Picture 2" descr="http://www.vcharkarn.com/uploads/166/166941.jpg">
            <a:extLst>
              <a:ext uri="{FF2B5EF4-FFF2-40B4-BE49-F238E27FC236}">
                <a16:creationId xmlns:a16="http://schemas.microsoft.com/office/drawing/2014/main" id="{CCEB89AB-4969-49C6-AD70-87B069083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85120B4A-649F-417E-909C-7FEADB7A2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F97A0A1-429A-D67C-3C81-6D4C16FD96E1}"/>
              </a:ext>
            </a:extLst>
          </p:cNvPr>
          <p:cNvGrpSpPr/>
          <p:nvPr/>
        </p:nvGrpSpPr>
        <p:grpSpPr>
          <a:xfrm>
            <a:off x="946901" y="1654602"/>
            <a:ext cx="10300199" cy="5020056"/>
            <a:chOff x="1013141" y="1844824"/>
            <a:chExt cx="10336187" cy="4840783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E832F755-DD63-4D58-AAC5-F793CB0A42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3" t="8957" r="11630" b="16809"/>
            <a:stretch>
              <a:fillRect/>
            </a:stretch>
          </p:blipFill>
          <p:spPr bwMode="auto">
            <a:xfrm>
              <a:off x="1013141" y="1844825"/>
              <a:ext cx="5071880" cy="248210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รูปภาพ 7" descr="รูปภาพประกอบด้วย เสื้อผ้า, กองทัพบก, องค์กรทหาร, คนทหาร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74A445F0-5850-48A1-9D97-2AB6634F3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1844824"/>
              <a:ext cx="5239294" cy="248210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3F3D7361-0229-427D-BC84-D5E3C6F60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4344642"/>
              <a:ext cx="5253328" cy="2340964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E48CCB43-CC19-43DA-B4B3-33616D510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3141" y="4344642"/>
              <a:ext cx="5067222" cy="2340965"/>
            </a:xfrm>
            <a:prstGeom prst="rect">
              <a:avLst/>
            </a:prstGeom>
            <a:ln w="2857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74184953"/>
      </p:ext>
    </p:extLst>
  </p:cSld>
  <p:clrMapOvr>
    <a:masterClrMapping/>
  </p:clrMapOvr>
  <p:transition spd="med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919A5CFE-1A3A-40BE-A9AE-56617E4DCAFF}"/>
              </a:ext>
            </a:extLst>
          </p:cNvPr>
          <p:cNvPicPr/>
          <p:nvPr/>
        </p:nvPicPr>
        <p:blipFill>
          <a:blip r:embed="rId2" cstate="print"/>
          <a:srcRect l="58179" t="28107" r="14732" b="19822"/>
          <a:stretch>
            <a:fillRect/>
          </a:stretch>
        </p:blipFill>
        <p:spPr bwMode="auto">
          <a:xfrm>
            <a:off x="6023992" y="1018489"/>
            <a:ext cx="5698343" cy="5506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รูปภาพ 1">
            <a:extLst>
              <a:ext uri="{FF2B5EF4-FFF2-40B4-BE49-F238E27FC236}">
                <a16:creationId xmlns:a16="http://schemas.microsoft.com/office/drawing/2014/main" id="{2D4C25FD-32AA-4FDB-ADAB-2CE0BA4182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42"/>
          <a:stretch/>
        </p:blipFill>
        <p:spPr>
          <a:xfrm>
            <a:off x="541481" y="1052736"/>
            <a:ext cx="5698343" cy="5486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FD8126DA-1E71-4557-BE43-B4E9B306716F}"/>
              </a:ext>
            </a:extLst>
          </p:cNvPr>
          <p:cNvSpPr txBox="1"/>
          <p:nvPr/>
        </p:nvSpPr>
        <p:spPr>
          <a:xfrm>
            <a:off x="2297840" y="265858"/>
            <a:ext cx="7596320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ประเทศชาติมั่นคง ประชาชนมีความสุข</a:t>
            </a:r>
            <a:endParaRPr lang="en-US" sz="4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2945141"/>
      </p:ext>
    </p:extLst>
  </p:cSld>
  <p:clrMapOvr>
    <a:masterClrMapping/>
  </p:clrMapOvr>
  <p:transition spd="med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8C7BDA1-FA74-4D38-A6E2-305E24E80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9AB9EFA-B981-4C19-B2D9-170694B91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PC1\Desktop\หนึ่ง\เอกสารชี้แจง งบปี 62\DSC_4673.jpg">
            <a:extLst>
              <a:ext uri="{FF2B5EF4-FFF2-40B4-BE49-F238E27FC236}">
                <a16:creationId xmlns:a16="http://schemas.microsoft.com/office/drawing/2014/main" id="{B43F4378-D329-49CF-8496-5B0DABBE6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มุมมน 12">
            <a:extLst>
              <a:ext uri="{FF2B5EF4-FFF2-40B4-BE49-F238E27FC236}">
                <a16:creationId xmlns:a16="http://schemas.microsoft.com/office/drawing/2014/main" id="{75509BEA-07C4-49FC-9A6D-6B08CA8EDB4F}"/>
              </a:ext>
            </a:extLst>
          </p:cNvPr>
          <p:cNvSpPr/>
          <p:nvPr/>
        </p:nvSpPr>
        <p:spPr>
          <a:xfrm>
            <a:off x="1524000" y="5445224"/>
            <a:ext cx="9144000" cy="1368152"/>
          </a:xfrm>
          <a:prstGeom prst="roundRect">
            <a:avLst/>
          </a:prstGeom>
          <a:solidFill>
            <a:srgbClr val="002060">
              <a:alpha val="69000"/>
            </a:srgbClr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กองอำนวยการรักษาความมั่นคงภายในราชอาณาจักร</a:t>
            </a:r>
          </a:p>
          <a:p>
            <a:pPr algn="ctr" fontAlgn="base"/>
            <a:r>
              <a:rPr lang="en-US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INTERNAL SECURITY OPERATIONS COMMAND</a:t>
            </a:r>
            <a:endParaRPr lang="th-TH" sz="4000" b="1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185330F-BA86-43BB-9304-1BA5832A8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9846" y="2332885"/>
            <a:ext cx="2267114" cy="219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lumMod val="50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06571073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8">
            <a:extLst>
              <a:ext uri="{FF2B5EF4-FFF2-40B4-BE49-F238E27FC236}">
                <a16:creationId xmlns:a16="http://schemas.microsoft.com/office/drawing/2014/main" id="{C1759203-1D3A-424C-B25F-C7C008FE6D26}"/>
              </a:ext>
            </a:extLst>
          </p:cNvPr>
          <p:cNvSpPr txBox="1">
            <a:spLocks/>
          </p:cNvSpPr>
          <p:nvPr/>
        </p:nvSpPr>
        <p:spPr>
          <a:xfrm>
            <a:off x="-24680" y="-27384"/>
            <a:ext cx="12192000" cy="980729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3200" b="1" dirty="0">
                <a:solidFill>
                  <a:schemeClr val="bg1">
                    <a:lumMod val="9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การจัดทำงบประมาณรายจ่ายประจำปีงบประมาณ 2569</a:t>
            </a:r>
            <a:endParaRPr lang="th-TH" sz="3600" b="1" dirty="0">
              <a:solidFill>
                <a:schemeClr val="bg1">
                  <a:lumMod val="9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6C05342-A856-5432-8867-79C4A7B4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9881"/>
            <a:ext cx="12192000" cy="5828119"/>
          </a:xfrm>
          <a:prstGeom prst="rect">
            <a:avLst/>
          </a:prstGeom>
        </p:spPr>
      </p:pic>
      <p:pic>
        <p:nvPicPr>
          <p:cNvPr id="23" name="Picture 2" descr="http://www.vcharkarn.com/uploads/166/166941.jpg"/>
          <p:cNvPicPr>
            <a:picLocks noChangeAspect="1" noChangeArrowheads="1"/>
          </p:cNvPicPr>
          <p:nvPr/>
        </p:nvPicPr>
        <p:blipFill>
          <a:blip r:embed="rId3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D:\010 Pictures\002 LOGO ISOCTHAILAND\LOGO Isoc\ISOC.3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162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89000">
              <a:srgbClr val="9FB7E1"/>
            </a:gs>
            <a:gs pos="92000">
              <a:srgbClr val="809FD7"/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8">
            <a:extLst>
              <a:ext uri="{FF2B5EF4-FFF2-40B4-BE49-F238E27FC236}">
                <a16:creationId xmlns:a16="http://schemas.microsoft.com/office/drawing/2014/main" id="{2B2316B5-EF69-4D3F-A0BD-B3F58FA14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33" y="-27384"/>
            <a:ext cx="12192000" cy="980729"/>
          </a:xfr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schemeClr val="bg1">
                    <a:lumMod val="95000"/>
                  </a:schemeClr>
                </a:solidFill>
              </a:rPr>
              <a:t>                      </a:t>
            </a:r>
            <a:r>
              <a:rPr lang="th-TH" sz="3200" b="1" dirty="0">
                <a:solidFill>
                  <a:schemeClr val="bg1">
                    <a:lumMod val="95000"/>
                  </a:schemeClr>
                </a:solidFill>
              </a:rPr>
              <a:t>การจัดทำงบประมาณรายจ่ายประจำปีงบประมาณ 2569</a:t>
            </a:r>
          </a:p>
        </p:txBody>
      </p:sp>
      <p:pic>
        <p:nvPicPr>
          <p:cNvPr id="5" name="Picture 2" descr="http://www.vcharkarn.com/uploads/166/166941.jpg">
            <a:extLst>
              <a:ext uri="{FF2B5EF4-FFF2-40B4-BE49-F238E27FC236}">
                <a16:creationId xmlns:a16="http://schemas.microsoft.com/office/drawing/2014/main" id="{6A581E26-44F4-4088-802D-9EECCDBD7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2A71E193-F390-43D0-8080-3ED0B1463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3826620E-2A92-4DFF-B9C5-05BC1919C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1772816"/>
            <a:ext cx="3356265" cy="453650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tx1"/>
            </a:solidFill>
          </a:ln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600F5A0B-0575-4FF5-9E5C-DD4D76DC0D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0335" y="1772815"/>
            <a:ext cx="3356264" cy="4536503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F6274BBF-B09D-434E-A45C-E6A3F423C3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1772814"/>
            <a:ext cx="3256146" cy="453650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6606934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8">
            <a:extLst>
              <a:ext uri="{FF2B5EF4-FFF2-40B4-BE49-F238E27FC236}">
                <a16:creationId xmlns:a16="http://schemas.microsoft.com/office/drawing/2014/main" id="{84F1F324-F677-4983-8A7F-5717EDF1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980729"/>
          </a:xfr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การจัดทำงบประมาณรายจ่ายประจำปีงบประมาณ 2569</a:t>
            </a:r>
          </a:p>
        </p:txBody>
      </p:sp>
      <p:pic>
        <p:nvPicPr>
          <p:cNvPr id="4" name="Picture 2" descr="http://www.vcharkarn.com/uploads/166/166941.jpg">
            <a:extLst>
              <a:ext uri="{FF2B5EF4-FFF2-40B4-BE49-F238E27FC236}">
                <a16:creationId xmlns:a16="http://schemas.microsoft.com/office/drawing/2014/main" id="{999E98D9-D2D9-4080-A7B3-4A47E088F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18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BE1D5796-DCA8-4BC4-B0A8-6899607EB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198588D1-DB94-4C0B-A026-EC55324D6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65620"/>
            <a:ext cx="12192000" cy="574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70783"/>
      </p:ext>
    </p:extLst>
  </p:cSld>
  <p:clrMapOvr>
    <a:masterClrMapping/>
  </p:clrMapOvr>
  <p:transition spd="med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70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>
            <a:extLst>
              <a:ext uri="{FF2B5EF4-FFF2-40B4-BE49-F238E27FC236}">
                <a16:creationId xmlns:a16="http://schemas.microsoft.com/office/drawing/2014/main" id="{72B7F52C-3126-4403-82E1-1F48FA5338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546353"/>
              </p:ext>
            </p:extLst>
          </p:nvPr>
        </p:nvGraphicFramePr>
        <p:xfrm>
          <a:off x="803412" y="1139898"/>
          <a:ext cx="1058517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ชื่อเรื่อง 8">
            <a:extLst>
              <a:ext uri="{FF2B5EF4-FFF2-40B4-BE49-F238E27FC236}">
                <a16:creationId xmlns:a16="http://schemas.microsoft.com/office/drawing/2014/main" id="{E2AF91BB-0718-46C4-88B9-03CFF2061C80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12192000" cy="980729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งบประมาณตามร่าง พ.ร.บ. งบประมาณรายจ่ายประจำปี พ.ศ. 2569 </a:t>
            </a:r>
          </a:p>
        </p:txBody>
      </p:sp>
      <p:pic>
        <p:nvPicPr>
          <p:cNvPr id="8" name="Picture 2" descr="http://www.vcharkarn.com/uploads/166/166941.jpg">
            <a:extLst>
              <a:ext uri="{FF2B5EF4-FFF2-40B4-BE49-F238E27FC236}">
                <a16:creationId xmlns:a16="http://schemas.microsoft.com/office/drawing/2014/main" id="{5950F533-D327-4F57-AD4B-438C2968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D7D229A9-7B67-4DD6-B05C-D04CE61AE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03065"/>
      </p:ext>
    </p:extLst>
  </p:cSld>
  <p:clrMapOvr>
    <a:masterClrMapping/>
  </p:clrMapOvr>
  <p:transition spd="med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72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8">
            <a:extLst>
              <a:ext uri="{FF2B5EF4-FFF2-40B4-BE49-F238E27FC236}">
                <a16:creationId xmlns:a16="http://schemas.microsoft.com/office/drawing/2014/main" id="{0E953A47-F92A-431A-B305-96F5008C3359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12192000" cy="1167282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/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แผนการดำเนินงานที่สำคัญในปีงบประมาณ พ.ศ. 2569</a:t>
            </a:r>
          </a:p>
        </p:txBody>
      </p:sp>
      <p:pic>
        <p:nvPicPr>
          <p:cNvPr id="5" name="Picture 2" descr="http://www.vcharkarn.com/uploads/166/166941.jpg">
            <a:extLst>
              <a:ext uri="{FF2B5EF4-FFF2-40B4-BE49-F238E27FC236}">
                <a16:creationId xmlns:a16="http://schemas.microsoft.com/office/drawing/2014/main" id="{19F21466-5C64-4C59-B0F7-F862F86B3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AB16B210-40BE-4494-B2B2-8ECD73354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กล่องข้อความ 15">
            <a:extLst>
              <a:ext uri="{FF2B5EF4-FFF2-40B4-BE49-F238E27FC236}">
                <a16:creationId xmlns:a16="http://schemas.microsoft.com/office/drawing/2014/main" id="{37D933A6-2206-4BB0-8F75-7CB0D3D32CAA}"/>
              </a:ext>
            </a:extLst>
          </p:cNvPr>
          <p:cNvSpPr txBox="1"/>
          <p:nvPr/>
        </p:nvSpPr>
        <p:spPr>
          <a:xfrm>
            <a:off x="1487488" y="1340768"/>
            <a:ext cx="9144015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1">
                <a:lumMod val="50000"/>
              </a:schemeClr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กอ.รมน. ได้รับจัดสรรงบประมาณตามร่าง พ.ร.บ.</a:t>
            </a:r>
            <a:br>
              <a:rPr lang="th-TH" b="1" dirty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จำนวนทั้งสิ้น </a:t>
            </a:r>
            <a:r>
              <a:rPr lang="en-US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843</a:t>
            </a:r>
            <a:r>
              <a:rPr lang="th-TH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974</a:t>
            </a:r>
            <a:r>
              <a:rPr lang="th-TH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b="1" dirty="0">
                <a:ln/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00</a:t>
            </a:r>
            <a:r>
              <a:rPr lang="th-TH" b="1" dirty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บาท ประกอบด้วย 6 แผนงาน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A32A5CB4-7D94-4F86-BD32-8F411A87C9F2}"/>
              </a:ext>
            </a:extLst>
          </p:cNvPr>
          <p:cNvGrpSpPr/>
          <p:nvPr/>
        </p:nvGrpSpPr>
        <p:grpSpPr>
          <a:xfrm>
            <a:off x="1482545" y="2528865"/>
            <a:ext cx="9197964" cy="4115616"/>
            <a:chOff x="1482545" y="2528865"/>
            <a:chExt cx="9197964" cy="4115616"/>
          </a:xfrm>
        </p:grpSpPr>
        <p:sp>
          <p:nvSpPr>
            <p:cNvPr id="17" name="สี่เหลี่ยมมุมมน 33">
              <a:extLst>
                <a:ext uri="{FF2B5EF4-FFF2-40B4-BE49-F238E27FC236}">
                  <a16:creationId xmlns:a16="http://schemas.microsoft.com/office/drawing/2014/main" id="{8F25C074-D718-4611-9BF3-BA13AA3E38BF}"/>
                </a:ext>
              </a:extLst>
            </p:cNvPr>
            <p:cNvSpPr/>
            <p:nvPr/>
          </p:nvSpPr>
          <p:spPr>
            <a:xfrm>
              <a:off x="1487488" y="3933052"/>
              <a:ext cx="9180576" cy="539496"/>
            </a:xfrm>
            <a:prstGeom prst="roundRect">
              <a:avLst/>
            </a:prstGeom>
            <a:solidFill>
              <a:srgbClr val="00E297">
                <a:alpha val="29000"/>
              </a:srgbClr>
            </a:solidFill>
            <a:ln w="38100">
              <a:solidFill>
                <a:schemeClr val="accent6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2500" b="1" dirty="0">
                <a:solidFill>
                  <a:schemeClr val="tx2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3. แผนงานยุทธศาสตร์รักษาความสงบภายในประเทศ  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         31,176,800.- บาท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endParaRPr lang="th-TH" sz="25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8" name="สี่เหลี่ยมมุมมน 35">
              <a:extLst>
                <a:ext uri="{FF2B5EF4-FFF2-40B4-BE49-F238E27FC236}">
                  <a16:creationId xmlns:a16="http://schemas.microsoft.com/office/drawing/2014/main" id="{3EE5203B-749A-4011-A135-42D4640CC4D3}"/>
                </a:ext>
              </a:extLst>
            </p:cNvPr>
            <p:cNvSpPr/>
            <p:nvPr/>
          </p:nvSpPr>
          <p:spPr>
            <a:xfrm>
              <a:off x="1499933" y="4667156"/>
              <a:ext cx="9180576" cy="539496"/>
            </a:xfrm>
            <a:prstGeom prst="roundRect">
              <a:avLst/>
            </a:prstGeom>
            <a:solidFill>
              <a:srgbClr val="FFC715">
                <a:alpha val="63000"/>
              </a:srgbClr>
            </a:solidFill>
            <a:ln w="38100">
              <a:solidFill>
                <a:schemeClr val="accent4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2500" b="1" dirty="0">
                <a:solidFill>
                  <a:schemeClr val="tx2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4. </a:t>
              </a:r>
              <a:r>
                <a:rPr lang="th-TH" sz="2500" b="1" spc="-50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แผนงานยุทธศาสตร์ป้องกันและแก้ไขปัญหาที่มีผลกระทบต่อความมั่นคง   	        5,486,158,100.- บาท  </a:t>
              </a:r>
              <a:r>
                <a:rPr lang="en-US" sz="2500" b="1" spc="-50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endParaRPr lang="th-TH" sz="2500" spc="-5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9" name="สี่เหลี่ยมมุมมน 37">
              <a:extLst>
                <a:ext uri="{FF2B5EF4-FFF2-40B4-BE49-F238E27FC236}">
                  <a16:creationId xmlns:a16="http://schemas.microsoft.com/office/drawing/2014/main" id="{1A1BB8DF-C7D3-4A7D-B7F3-F7B938DBDB45}"/>
                </a:ext>
              </a:extLst>
            </p:cNvPr>
            <p:cNvSpPr/>
            <p:nvPr/>
          </p:nvSpPr>
          <p:spPr>
            <a:xfrm>
              <a:off x="1482545" y="5367019"/>
              <a:ext cx="9180576" cy="53949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2500" b="1" dirty="0">
                <a:solidFill>
                  <a:schemeClr val="tx2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5. </a:t>
              </a:r>
              <a:r>
                <a:rPr lang="th-TH" sz="24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แผนงานยุทธ์ศาสตร์พัฒนากลไกการบริหารจัดการความมั่นคงแบบองค์รวม          305,814,500.- บาท</a:t>
              </a:r>
              <a:r>
                <a:rPr lang="en-US" sz="24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endParaRPr lang="th-TH" sz="2500" b="1" dirty="0">
                <a:solidFill>
                  <a:schemeClr val="tx2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0" name="สี่เหลี่ยมมุมมน 45">
              <a:extLst>
                <a:ext uri="{FF2B5EF4-FFF2-40B4-BE49-F238E27FC236}">
                  <a16:creationId xmlns:a16="http://schemas.microsoft.com/office/drawing/2014/main" id="{210B8210-263E-44C5-B8F3-E83D6E9ED761}"/>
                </a:ext>
              </a:extLst>
            </p:cNvPr>
            <p:cNvSpPr/>
            <p:nvPr/>
          </p:nvSpPr>
          <p:spPr>
            <a:xfrm>
              <a:off x="1493257" y="6104985"/>
              <a:ext cx="9180576" cy="5394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2500" b="1" dirty="0">
                <a:solidFill>
                  <a:schemeClr val="tx2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6. แผนงานบูรณาการป้องกัน ปราบปรามและแก้ไขปัญหายาเสพติด  	          96,579,000.- บาท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endParaRPr lang="th-TH" sz="25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1" name="สี่เหลี่ยมมุมมน 33">
              <a:extLst>
                <a:ext uri="{FF2B5EF4-FFF2-40B4-BE49-F238E27FC236}">
                  <a16:creationId xmlns:a16="http://schemas.microsoft.com/office/drawing/2014/main" id="{40F0861D-8CCF-4498-8EA1-4BC1FD3CB865}"/>
                </a:ext>
              </a:extLst>
            </p:cNvPr>
            <p:cNvSpPr/>
            <p:nvPr/>
          </p:nvSpPr>
          <p:spPr>
            <a:xfrm>
              <a:off x="1487486" y="3229327"/>
              <a:ext cx="9180576" cy="539496"/>
            </a:xfrm>
            <a:prstGeom prst="roundRect">
              <a:avLst/>
            </a:prstGeom>
            <a:solidFill>
              <a:srgbClr val="FFA3FF">
                <a:alpha val="54000"/>
              </a:srgbClr>
            </a:solidFill>
            <a:ln w="38100">
              <a:solidFill>
                <a:srgbClr val="A50021">
                  <a:alpha val="56863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2. แผนงานพื้นฐานด้านความมั่นคง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	</a:t>
              </a:r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                    155,414,500.- บาท</a:t>
              </a:r>
              <a:endParaRPr lang="th-TH" sz="25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2" name="สี่เหลี่ยมมุมมน 33">
              <a:extLst>
                <a:ext uri="{FF2B5EF4-FFF2-40B4-BE49-F238E27FC236}">
                  <a16:creationId xmlns:a16="http://schemas.microsoft.com/office/drawing/2014/main" id="{78DAD50A-E95C-4E90-A185-F70CB0A2A389}"/>
                </a:ext>
              </a:extLst>
            </p:cNvPr>
            <p:cNvSpPr/>
            <p:nvPr/>
          </p:nvSpPr>
          <p:spPr>
            <a:xfrm>
              <a:off x="1487488" y="2528865"/>
              <a:ext cx="9175633" cy="540095"/>
            </a:xfrm>
            <a:prstGeom prst="roundRect">
              <a:avLst/>
            </a:prstGeom>
            <a:solidFill>
              <a:srgbClr val="E9E40E">
                <a:alpha val="50000"/>
              </a:srgbClr>
            </a:solidFill>
            <a:ln w="38100"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2500" b="1" dirty="0">
                <a:solidFill>
                  <a:schemeClr val="tx2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1. แผนงานบุคลากรภาครัฐ (ด้านความมั่นคง)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	</a:t>
              </a:r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	        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7</a:t>
              </a:r>
              <a:r>
                <a:rPr lang="th-TH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68,831,400.- บาท</a:t>
              </a:r>
              <a:r>
                <a:rPr lang="en-US" sz="2500" b="1" dirty="0">
                  <a:solidFill>
                    <a:schemeClr val="tx2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	</a:t>
              </a:r>
              <a:endParaRPr lang="th-TH" sz="25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25826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82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ชื่อเรื่อง 8">
            <a:extLst>
              <a:ext uri="{FF2B5EF4-FFF2-40B4-BE49-F238E27FC236}">
                <a16:creationId xmlns:a16="http://schemas.microsoft.com/office/drawing/2014/main" id="{ADBD71FF-EAF7-46B9-8F17-EB6837FE39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12192000" cy="1167282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/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ผลการดำเนินงานที่สำคัญในปีงบประมาณ พ.ศ. 2567 - 2568</a:t>
            </a:r>
          </a:p>
        </p:txBody>
      </p:sp>
      <p:pic>
        <p:nvPicPr>
          <p:cNvPr id="11" name="Picture 2" descr="http://www.vcharkarn.com/uploads/166/166941.jpg">
            <a:extLst>
              <a:ext uri="{FF2B5EF4-FFF2-40B4-BE49-F238E27FC236}">
                <a16:creationId xmlns:a16="http://schemas.microsoft.com/office/drawing/2014/main" id="{A3EECDD6-AB42-4D61-A7D5-3C9E54700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AF401C72-16DE-4025-AC21-3D31966B7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5F6CCC-37D4-1490-5A86-DF728A7A5B24}"/>
              </a:ext>
            </a:extLst>
          </p:cNvPr>
          <p:cNvGrpSpPr/>
          <p:nvPr/>
        </p:nvGrpSpPr>
        <p:grpSpPr>
          <a:xfrm>
            <a:off x="945900" y="1657844"/>
            <a:ext cx="10300199" cy="5083523"/>
            <a:chOff x="248921" y="1750731"/>
            <a:chExt cx="11558924" cy="5236048"/>
          </a:xfrm>
        </p:grpSpPr>
        <p:pic>
          <p:nvPicPr>
            <p:cNvPr id="19" name="Picture 17">
              <a:extLst>
                <a:ext uri="{FF2B5EF4-FFF2-40B4-BE49-F238E27FC236}">
                  <a16:creationId xmlns:a16="http://schemas.microsoft.com/office/drawing/2014/main" id="{D55B92A2-F3A7-4E2A-87B0-A4F23C8EF92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20" t="19748" r="16908" b="21703"/>
            <a:stretch/>
          </p:blipFill>
          <p:spPr bwMode="auto">
            <a:xfrm>
              <a:off x="6101415" y="1750731"/>
              <a:ext cx="5706430" cy="263004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0">
              <a:extLst>
                <a:ext uri="{FF2B5EF4-FFF2-40B4-BE49-F238E27FC236}">
                  <a16:creationId xmlns:a16="http://schemas.microsoft.com/office/drawing/2014/main" id="{D76ED9E5-BF35-4D24-8DFA-B06B937E80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3" t="15096" r="9022" b="12857"/>
            <a:stretch>
              <a:fillRect/>
            </a:stretch>
          </p:blipFill>
          <p:spPr bwMode="auto">
            <a:xfrm>
              <a:off x="248921" y="1756910"/>
              <a:ext cx="5820909" cy="263004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รูปภาพ 28">
              <a:extLst>
                <a:ext uri="{FF2B5EF4-FFF2-40B4-BE49-F238E27FC236}">
                  <a16:creationId xmlns:a16="http://schemas.microsoft.com/office/drawing/2014/main" id="{599DE320-DC49-4583-A4A1-F8EDE5D735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8" r="10428"/>
            <a:stretch/>
          </p:blipFill>
          <p:spPr>
            <a:xfrm>
              <a:off x="6095931" y="4400007"/>
              <a:ext cx="5706431" cy="2586772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30" name="รูปภาพ 29">
              <a:extLst>
                <a:ext uri="{FF2B5EF4-FFF2-40B4-BE49-F238E27FC236}">
                  <a16:creationId xmlns:a16="http://schemas.microsoft.com/office/drawing/2014/main" id="{06F201CB-1A28-49C6-9588-63D76538A0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19" r="11019"/>
            <a:stretch/>
          </p:blipFill>
          <p:spPr>
            <a:xfrm>
              <a:off x="263178" y="4409722"/>
              <a:ext cx="5806650" cy="2577057"/>
            </a:xfrm>
            <a:prstGeom prst="rect">
              <a:avLst/>
            </a:prstGeom>
            <a:ln w="28575">
              <a:noFill/>
            </a:ln>
          </p:spPr>
        </p:pic>
      </p:grp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BE2AB4E-3D36-822F-2A89-AB759616D026}"/>
              </a:ext>
            </a:extLst>
          </p:cNvPr>
          <p:cNvSpPr txBox="1"/>
          <p:nvPr/>
        </p:nvSpPr>
        <p:spPr>
          <a:xfrm>
            <a:off x="3045619" y="1123892"/>
            <a:ext cx="61007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การบูรณาการร่วมกับส่วนราชการที่เกี่ยวข้อง</a:t>
            </a:r>
            <a:endParaRPr lang="en-US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0168525"/>
      </p:ext>
    </p:extLst>
  </p:cSld>
  <p:clrMapOvr>
    <a:masterClrMapping/>
  </p:clrMapOvr>
  <p:transition spd="med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83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120449EA-645B-4E56-8868-4C52A5BD8D25}"/>
              </a:ext>
            </a:extLst>
          </p:cNvPr>
          <p:cNvSpPr txBox="1"/>
          <p:nvPr/>
        </p:nvSpPr>
        <p:spPr>
          <a:xfrm>
            <a:off x="3563389" y="1143705"/>
            <a:ext cx="5040560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การแก้ไขปัญหาที่มีผลกระทบต่อความมั่นคง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ชื่อเรื่อง 8">
            <a:extLst>
              <a:ext uri="{FF2B5EF4-FFF2-40B4-BE49-F238E27FC236}">
                <a16:creationId xmlns:a16="http://schemas.microsoft.com/office/drawing/2014/main" id="{8D6C5EB6-1536-431E-97E0-F80E5FD39685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12192000" cy="1167282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/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ผลการดำเนินงานที่สำคัญในปีงบประมาณ พ.ศ. 2567 - 2568</a:t>
            </a:r>
          </a:p>
        </p:txBody>
      </p:sp>
      <p:pic>
        <p:nvPicPr>
          <p:cNvPr id="12" name="Picture 2" descr="http://www.vcharkarn.com/uploads/166/166941.jpg">
            <a:extLst>
              <a:ext uri="{FF2B5EF4-FFF2-40B4-BE49-F238E27FC236}">
                <a16:creationId xmlns:a16="http://schemas.microsoft.com/office/drawing/2014/main" id="{6C7D15B9-4865-451B-91E3-B3DF7945B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4BBA69C3-EBF1-45D4-9517-C231A5BE7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F361427-C875-1BA7-F5D3-38B019F9236D}"/>
              </a:ext>
            </a:extLst>
          </p:cNvPr>
          <p:cNvGrpSpPr/>
          <p:nvPr/>
        </p:nvGrpSpPr>
        <p:grpSpPr>
          <a:xfrm>
            <a:off x="947428" y="1666925"/>
            <a:ext cx="10297144" cy="5053311"/>
            <a:chOff x="902060" y="1764739"/>
            <a:chExt cx="10369467" cy="5010084"/>
          </a:xfrm>
        </p:grpSpPr>
        <p:pic>
          <p:nvPicPr>
            <p:cNvPr id="40" name="รูปภาพ 39">
              <a:extLst>
                <a:ext uri="{FF2B5EF4-FFF2-40B4-BE49-F238E27FC236}">
                  <a16:creationId xmlns:a16="http://schemas.microsoft.com/office/drawing/2014/main" id="{08AFEC13-3E2A-45B2-AC0F-21828CFBC3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40" r="10228"/>
            <a:stretch/>
          </p:blipFill>
          <p:spPr>
            <a:xfrm>
              <a:off x="6099210" y="1764739"/>
              <a:ext cx="5172317" cy="2561223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45" name="Picture 4">
              <a:extLst>
                <a:ext uri="{FF2B5EF4-FFF2-40B4-BE49-F238E27FC236}">
                  <a16:creationId xmlns:a16="http://schemas.microsoft.com/office/drawing/2014/main" id="{C0CF9F48-4BF9-4E0C-A787-5BE3237BDF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2" t="5292" r="3275" b="9171"/>
            <a:stretch>
              <a:fillRect/>
            </a:stretch>
          </p:blipFill>
          <p:spPr bwMode="auto">
            <a:xfrm>
              <a:off x="904916" y="1778247"/>
              <a:ext cx="5172315" cy="254771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กล่องข้อความ 4">
              <a:extLst>
                <a:ext uri="{FF2B5EF4-FFF2-40B4-BE49-F238E27FC236}">
                  <a16:creationId xmlns:a16="http://schemas.microsoft.com/office/drawing/2014/main" id="{3343625E-A11F-46C4-8C9C-8BE6941B61E2}"/>
                </a:ext>
              </a:extLst>
            </p:cNvPr>
            <p:cNvSpPr txBox="1"/>
            <p:nvPr/>
          </p:nvSpPr>
          <p:spPr>
            <a:xfrm>
              <a:off x="5303912" y="4077072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F9066E4C-378D-44E0-AEB3-2C48B023D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2060" y="4353594"/>
              <a:ext cx="5172316" cy="2421229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50" name="Picture 6">
              <a:extLst>
                <a:ext uri="{FF2B5EF4-FFF2-40B4-BE49-F238E27FC236}">
                  <a16:creationId xmlns:a16="http://schemas.microsoft.com/office/drawing/2014/main" id="{F2A09838-127E-405D-A2EA-3E4A10D5CD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8" t="5585" r="2943" b="10934"/>
            <a:stretch>
              <a:fillRect/>
            </a:stretch>
          </p:blipFill>
          <p:spPr bwMode="auto">
            <a:xfrm>
              <a:off x="6091319" y="4341430"/>
              <a:ext cx="5172315" cy="242951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5731663"/>
      </p:ext>
    </p:extLst>
  </p:cSld>
  <p:clrMapOvr>
    <a:masterClrMapping/>
  </p:clrMapOvr>
  <p:transition spd="med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8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8">
            <a:extLst>
              <a:ext uri="{FF2B5EF4-FFF2-40B4-BE49-F238E27FC236}">
                <a16:creationId xmlns:a16="http://schemas.microsoft.com/office/drawing/2014/main" id="{AA2ED2F2-D560-4CC2-9DEA-F4D0EE01EFB1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12192000" cy="1167282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/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ผลการดำเนินงานที่สำคัญในปีงบประมาณ พ.ศ. 2567 - 2568</a:t>
            </a:r>
          </a:p>
        </p:txBody>
      </p:sp>
      <p:pic>
        <p:nvPicPr>
          <p:cNvPr id="5" name="Picture 2" descr="http://www.vcharkarn.com/uploads/166/166941.jpg">
            <a:extLst>
              <a:ext uri="{FF2B5EF4-FFF2-40B4-BE49-F238E27FC236}">
                <a16:creationId xmlns:a16="http://schemas.microsoft.com/office/drawing/2014/main" id="{C1C1CA38-FD9F-4C37-B125-1E0C8D13C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7300" t="24365" r="17123" b="14722"/>
          <a:stretch>
            <a:fillRect/>
          </a:stretch>
        </p:blipFill>
        <p:spPr bwMode="auto">
          <a:xfrm>
            <a:off x="0" y="908718"/>
            <a:ext cx="12192000" cy="2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010 Pictures\002 LOGO ISOCTHAILAND\LOGO Isoc\ISOC.37.png">
            <a:extLst>
              <a:ext uri="{FF2B5EF4-FFF2-40B4-BE49-F238E27FC236}">
                <a16:creationId xmlns:a16="http://schemas.microsoft.com/office/drawing/2014/main" id="{F652ACCB-853B-4252-A173-76CC3D51A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" y="44624"/>
            <a:ext cx="862420" cy="8640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5AFB75E8-1F88-4A60-9DE9-46FA624410D3}"/>
              </a:ext>
            </a:extLst>
          </p:cNvPr>
          <p:cNvSpPr txBox="1"/>
          <p:nvPr/>
        </p:nvSpPr>
        <p:spPr>
          <a:xfrm>
            <a:off x="3495000" y="1150293"/>
            <a:ext cx="5213445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การแก้ไขปัญหาที่มีผลกระทบต่อความมั่นคง</a:t>
            </a:r>
            <a:endParaRPr lang="en-US" dirty="0">
              <a:solidFill>
                <a:srgbClr val="00206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52F9BB-4CDE-1B30-FC8B-0D3176694273}"/>
              </a:ext>
            </a:extLst>
          </p:cNvPr>
          <p:cNvGrpSpPr/>
          <p:nvPr/>
        </p:nvGrpSpPr>
        <p:grpSpPr>
          <a:xfrm>
            <a:off x="954456" y="1673513"/>
            <a:ext cx="10267178" cy="5043281"/>
            <a:chOff x="935846" y="1712529"/>
            <a:chExt cx="10534625" cy="4952356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CF18DDC2-D787-4EFF-978D-CEBA384921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24" r="10333"/>
            <a:stretch/>
          </p:blipFill>
          <p:spPr>
            <a:xfrm>
              <a:off x="935846" y="1781450"/>
              <a:ext cx="5213444" cy="2481551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867E3CF9-5971-43D1-9C1E-1423ACC4F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69727" y="4275593"/>
              <a:ext cx="5297574" cy="2389292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16" name="รูปภาพ 15">
              <a:extLst>
                <a:ext uri="{FF2B5EF4-FFF2-40B4-BE49-F238E27FC236}">
                  <a16:creationId xmlns:a16="http://schemas.microsoft.com/office/drawing/2014/main" id="{3262BB74-3379-4769-B6C5-62210EA48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5846" y="4275593"/>
              <a:ext cx="5213444" cy="2389292"/>
            </a:xfrm>
            <a:prstGeom prst="rect">
              <a:avLst/>
            </a:prstGeom>
            <a:ln w="28575">
              <a:noFill/>
            </a:ln>
          </p:spPr>
        </p:pic>
        <p:pic>
          <p:nvPicPr>
            <p:cNvPr id="18" name="รูปภาพ 17">
              <a:extLst>
                <a:ext uri="{FF2B5EF4-FFF2-40B4-BE49-F238E27FC236}">
                  <a16:creationId xmlns:a16="http://schemas.microsoft.com/office/drawing/2014/main" id="{9838C3A0-F7D7-40BA-BDC6-F0E7E4149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72897" y="1712529"/>
              <a:ext cx="5297574" cy="2550471"/>
            </a:xfrm>
            <a:prstGeom prst="rect">
              <a:avLst/>
            </a:prstGeom>
            <a:ln w="2857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4012310"/>
      </p:ext>
    </p:extLst>
  </p:cSld>
  <p:clrMapOvr>
    <a:masterClrMapping/>
  </p:clrMapOvr>
  <p:transition spd="med">
    <p:wipe/>
  </p:transition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10070</TotalTime>
  <Words>333</Words>
  <Application>Microsoft Office PowerPoint</Application>
  <PresentationFormat>แบบจอกว้าง</PresentationFormat>
  <Paragraphs>35</Paragraphs>
  <Slides>12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TH Sarabun New</vt:lpstr>
      <vt:lpstr>TH SarabunPSK</vt:lpstr>
      <vt:lpstr>ธีมของ Office</vt:lpstr>
      <vt:lpstr>งานนำเสนอ PowerPoint</vt:lpstr>
      <vt:lpstr>งานนำเสนอ PowerPoint</vt:lpstr>
      <vt:lpstr>                      การจัดทำงบประมาณรายจ่ายประจำปีงบประมาณ 2569</vt:lpstr>
      <vt:lpstr>การจัดทำงบประมาณรายจ่ายประจำปีงบประมาณ 2569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ยุทธศาสตร์กองอำนวยการรักษาความมั่นคงภายในราชอาณาจักร พ.ศ. 2560-2564</dc:title>
  <dc:creator>isoc2016</dc:creator>
  <cp:lastModifiedBy>ภาณิชา สีหบัณฑ์</cp:lastModifiedBy>
  <cp:revision>1408</cp:revision>
  <cp:lastPrinted>2025-07-30T04:00:53Z</cp:lastPrinted>
  <dcterms:created xsi:type="dcterms:W3CDTF">2016-08-25T03:58:19Z</dcterms:created>
  <dcterms:modified xsi:type="dcterms:W3CDTF">2025-07-30T04:21:09Z</dcterms:modified>
</cp:coreProperties>
</file>